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1"/>
  </p:sldMasterIdLst>
  <p:sldIdLst>
    <p:sldId id="256" r:id="rId2"/>
    <p:sldId id="257" r:id="rId3"/>
    <p:sldId id="278" r:id="rId4"/>
    <p:sldId id="263" r:id="rId5"/>
    <p:sldId id="260" r:id="rId6"/>
    <p:sldId id="262" r:id="rId7"/>
    <p:sldId id="267" r:id="rId8"/>
    <p:sldId id="265" r:id="rId9"/>
    <p:sldId id="271" r:id="rId10"/>
    <p:sldId id="268" r:id="rId11"/>
    <p:sldId id="269" r:id="rId12"/>
    <p:sldId id="279" r:id="rId13"/>
    <p:sldId id="282" r:id="rId14"/>
    <p:sldId id="281" r:id="rId15"/>
    <p:sldId id="285" r:id="rId16"/>
    <p:sldId id="287" r:id="rId17"/>
    <p:sldId id="286" r:id="rId18"/>
    <p:sldId id="283" r:id="rId19"/>
    <p:sldId id="284" r:id="rId20"/>
    <p:sldId id="26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guluva Janardhanan, Monesa" initials="TJM" lastIdx="7" clrIdx="0">
    <p:extLst>
      <p:ext uri="{19B8F6BF-5375-455C-9EA6-DF929625EA0E}">
        <p15:presenceInfo xmlns:p15="http://schemas.microsoft.com/office/powerpoint/2012/main" userId="S::mthogulu@uncc.edu::2508d4b5-ff48-4efc-bafd-6041cef2e5a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6"/>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4T02:53:33.849" idx="1">
    <p:pos x="6822" y="1737"/>
    <p:text>Tell about for each different cases count we had different best pvalue attribute. So we splitted it like this.
</p:text>
    <p:extLst>
      <p:ext uri="{C676402C-5697-4E1C-873F-D02D1690AC5C}">
        <p15:threadingInfo xmlns:p15="http://schemas.microsoft.com/office/powerpoint/2012/main" timeZoneBias="24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A78CB-79CD-4B75-898C-6B99118A1BB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D1D1C0-E30C-4F5D-9FA6-C49E65B46E8F}">
      <dgm:prSet/>
      <dgm:spPr/>
      <dgm:t>
        <a:bodyPr/>
        <a:lstStyle/>
        <a:p>
          <a:pPr>
            <a:lnSpc>
              <a:spcPct val="100000"/>
            </a:lnSpc>
          </a:pPr>
          <a:r>
            <a:rPr lang="en-US"/>
            <a:t>Introduction</a:t>
          </a:r>
        </a:p>
      </dgm:t>
    </dgm:pt>
    <dgm:pt modelId="{C3DBA196-EA56-44F3-973B-E7646943F85D}" type="parTrans" cxnId="{CCEB6D10-E64E-4A5D-A969-61691366A56E}">
      <dgm:prSet/>
      <dgm:spPr/>
      <dgm:t>
        <a:bodyPr/>
        <a:lstStyle/>
        <a:p>
          <a:endParaRPr lang="en-US"/>
        </a:p>
      </dgm:t>
    </dgm:pt>
    <dgm:pt modelId="{5D9C05AC-9A01-4831-82F9-67A3623C02C5}" type="sibTrans" cxnId="{CCEB6D10-E64E-4A5D-A969-61691366A56E}">
      <dgm:prSet/>
      <dgm:spPr/>
      <dgm:t>
        <a:bodyPr/>
        <a:lstStyle/>
        <a:p>
          <a:endParaRPr lang="en-US"/>
        </a:p>
      </dgm:t>
    </dgm:pt>
    <dgm:pt modelId="{527DA3F5-A135-4D3C-9E58-EDE08E4FF999}">
      <dgm:prSet/>
      <dgm:spPr/>
      <dgm:t>
        <a:bodyPr/>
        <a:lstStyle/>
        <a:p>
          <a:pPr>
            <a:lnSpc>
              <a:spcPct val="100000"/>
            </a:lnSpc>
          </a:pPr>
          <a:r>
            <a:rPr lang="en-US"/>
            <a:t>Datasets</a:t>
          </a:r>
        </a:p>
      </dgm:t>
    </dgm:pt>
    <dgm:pt modelId="{CB348F42-BCEE-4543-BCC9-2AF3EB9B83DB}" type="parTrans" cxnId="{78F19AB0-C54F-4255-B529-6101F35DD148}">
      <dgm:prSet/>
      <dgm:spPr/>
      <dgm:t>
        <a:bodyPr/>
        <a:lstStyle/>
        <a:p>
          <a:endParaRPr lang="en-US"/>
        </a:p>
      </dgm:t>
    </dgm:pt>
    <dgm:pt modelId="{20DD6C99-AF79-4511-BB18-F45CF4434AF8}" type="sibTrans" cxnId="{78F19AB0-C54F-4255-B529-6101F35DD148}">
      <dgm:prSet/>
      <dgm:spPr/>
      <dgm:t>
        <a:bodyPr/>
        <a:lstStyle/>
        <a:p>
          <a:endParaRPr lang="en-US"/>
        </a:p>
      </dgm:t>
    </dgm:pt>
    <dgm:pt modelId="{DD622434-6B9D-47D1-BCDA-0A91944465CA}">
      <dgm:prSet/>
      <dgm:spPr/>
      <dgm:t>
        <a:bodyPr/>
        <a:lstStyle/>
        <a:p>
          <a:pPr>
            <a:lnSpc>
              <a:spcPct val="100000"/>
            </a:lnSpc>
          </a:pPr>
          <a:r>
            <a:rPr lang="en-US" dirty="0"/>
            <a:t>Experiments</a:t>
          </a:r>
        </a:p>
      </dgm:t>
    </dgm:pt>
    <dgm:pt modelId="{685949AF-1C46-4603-851E-F9ABC2E2FCEE}" type="parTrans" cxnId="{915CF967-0E8B-49A5-8698-9D3A572BC1B6}">
      <dgm:prSet/>
      <dgm:spPr/>
      <dgm:t>
        <a:bodyPr/>
        <a:lstStyle/>
        <a:p>
          <a:endParaRPr lang="en-US"/>
        </a:p>
      </dgm:t>
    </dgm:pt>
    <dgm:pt modelId="{0F3E15B1-857B-45D6-AAFC-F8EAA58BCB9A}" type="sibTrans" cxnId="{915CF967-0E8B-49A5-8698-9D3A572BC1B6}">
      <dgm:prSet/>
      <dgm:spPr/>
      <dgm:t>
        <a:bodyPr/>
        <a:lstStyle/>
        <a:p>
          <a:endParaRPr lang="en-US"/>
        </a:p>
      </dgm:t>
    </dgm:pt>
    <dgm:pt modelId="{5145DAF2-86C3-4A19-B8D8-3E4C5F4F4915}">
      <dgm:prSet/>
      <dgm:spPr/>
      <dgm:t>
        <a:bodyPr/>
        <a:lstStyle/>
        <a:p>
          <a:pPr>
            <a:lnSpc>
              <a:spcPct val="100000"/>
            </a:lnSpc>
          </a:pPr>
          <a:r>
            <a:rPr lang="en-US"/>
            <a:t>Conclusion</a:t>
          </a:r>
        </a:p>
      </dgm:t>
    </dgm:pt>
    <dgm:pt modelId="{5B689877-7D3B-4FEC-A5A2-C2E99E8F8630}" type="parTrans" cxnId="{70737AD8-48B5-4E13-98AF-91BEF1B6B7F9}">
      <dgm:prSet/>
      <dgm:spPr/>
      <dgm:t>
        <a:bodyPr/>
        <a:lstStyle/>
        <a:p>
          <a:endParaRPr lang="en-US"/>
        </a:p>
      </dgm:t>
    </dgm:pt>
    <dgm:pt modelId="{72FD538E-C8ED-41CD-9D54-6DA00E37E280}" type="sibTrans" cxnId="{70737AD8-48B5-4E13-98AF-91BEF1B6B7F9}">
      <dgm:prSet/>
      <dgm:spPr/>
      <dgm:t>
        <a:bodyPr/>
        <a:lstStyle/>
        <a:p>
          <a:endParaRPr lang="en-US"/>
        </a:p>
      </dgm:t>
    </dgm:pt>
    <dgm:pt modelId="{9BF77EC2-1C49-489E-B627-7AECC471B87B}" type="pres">
      <dgm:prSet presAssocID="{D30A78CB-79CD-4B75-898C-6B99118A1BB4}" presName="root" presStyleCnt="0">
        <dgm:presLayoutVars>
          <dgm:dir/>
          <dgm:resizeHandles val="exact"/>
        </dgm:presLayoutVars>
      </dgm:prSet>
      <dgm:spPr/>
    </dgm:pt>
    <dgm:pt modelId="{61670349-AFAE-4106-AE69-79FF031AACA6}" type="pres">
      <dgm:prSet presAssocID="{50D1D1C0-E30C-4F5D-9FA6-C49E65B46E8F}" presName="compNode" presStyleCnt="0"/>
      <dgm:spPr/>
    </dgm:pt>
    <dgm:pt modelId="{FD713056-5AC7-4D58-BEE7-BD6F2896C526}" type="pres">
      <dgm:prSet presAssocID="{50D1D1C0-E30C-4F5D-9FA6-C49E65B46E8F}" presName="bgRect" presStyleLbl="bgShp" presStyleIdx="0" presStyleCnt="4"/>
      <dgm:spPr/>
    </dgm:pt>
    <dgm:pt modelId="{5848D3E9-1274-4CA1-8D31-759B4C9EDFEC}" type="pres">
      <dgm:prSet presAssocID="{50D1D1C0-E30C-4F5D-9FA6-C49E65B46E8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CF62962E-A9D9-4128-9585-5DE16892C457}" type="pres">
      <dgm:prSet presAssocID="{50D1D1C0-E30C-4F5D-9FA6-C49E65B46E8F}" presName="spaceRect" presStyleCnt="0"/>
      <dgm:spPr/>
    </dgm:pt>
    <dgm:pt modelId="{2C806557-D0AE-422A-ABFE-81B178C31C27}" type="pres">
      <dgm:prSet presAssocID="{50D1D1C0-E30C-4F5D-9FA6-C49E65B46E8F}" presName="parTx" presStyleLbl="revTx" presStyleIdx="0" presStyleCnt="4">
        <dgm:presLayoutVars>
          <dgm:chMax val="0"/>
          <dgm:chPref val="0"/>
        </dgm:presLayoutVars>
      </dgm:prSet>
      <dgm:spPr/>
    </dgm:pt>
    <dgm:pt modelId="{5DC3414F-7317-452B-8927-0EC65EB6AFEF}" type="pres">
      <dgm:prSet presAssocID="{5D9C05AC-9A01-4831-82F9-67A3623C02C5}" presName="sibTrans" presStyleCnt="0"/>
      <dgm:spPr/>
    </dgm:pt>
    <dgm:pt modelId="{10FC8DCA-0D1A-464D-8A04-5936E4CC30FD}" type="pres">
      <dgm:prSet presAssocID="{527DA3F5-A135-4D3C-9E58-EDE08E4FF999}" presName="compNode" presStyleCnt="0"/>
      <dgm:spPr/>
    </dgm:pt>
    <dgm:pt modelId="{9E71310A-F8BD-4F23-854B-10BABFB2CA7F}" type="pres">
      <dgm:prSet presAssocID="{527DA3F5-A135-4D3C-9E58-EDE08E4FF999}" presName="bgRect" presStyleLbl="bgShp" presStyleIdx="1" presStyleCnt="4"/>
      <dgm:spPr/>
    </dgm:pt>
    <dgm:pt modelId="{FCD5EAEB-57FA-4ECB-9056-1A32DB17D472}" type="pres">
      <dgm:prSet presAssocID="{527DA3F5-A135-4D3C-9E58-EDE08E4FF9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3626E8B9-FD75-4BF9-A580-68E254659E8D}" type="pres">
      <dgm:prSet presAssocID="{527DA3F5-A135-4D3C-9E58-EDE08E4FF999}" presName="spaceRect" presStyleCnt="0"/>
      <dgm:spPr/>
    </dgm:pt>
    <dgm:pt modelId="{5AE2E343-78FD-494F-8095-B151813798AE}" type="pres">
      <dgm:prSet presAssocID="{527DA3F5-A135-4D3C-9E58-EDE08E4FF999}" presName="parTx" presStyleLbl="revTx" presStyleIdx="1" presStyleCnt="4">
        <dgm:presLayoutVars>
          <dgm:chMax val="0"/>
          <dgm:chPref val="0"/>
        </dgm:presLayoutVars>
      </dgm:prSet>
      <dgm:spPr/>
    </dgm:pt>
    <dgm:pt modelId="{A2CE532A-3857-457B-AC18-8B093B7259D3}" type="pres">
      <dgm:prSet presAssocID="{20DD6C99-AF79-4511-BB18-F45CF4434AF8}" presName="sibTrans" presStyleCnt="0"/>
      <dgm:spPr/>
    </dgm:pt>
    <dgm:pt modelId="{D2AA1C3D-081D-483F-BE3F-1672150BA24D}" type="pres">
      <dgm:prSet presAssocID="{DD622434-6B9D-47D1-BCDA-0A91944465CA}" presName="compNode" presStyleCnt="0"/>
      <dgm:spPr/>
    </dgm:pt>
    <dgm:pt modelId="{6DC73357-261B-4370-9672-4C6B2BD6BD05}" type="pres">
      <dgm:prSet presAssocID="{DD622434-6B9D-47D1-BCDA-0A91944465CA}" presName="bgRect" presStyleLbl="bgShp" presStyleIdx="2" presStyleCnt="4"/>
      <dgm:spPr/>
    </dgm:pt>
    <dgm:pt modelId="{A07E03E9-AE67-488D-911C-D3D41C2C1765}" type="pres">
      <dgm:prSet presAssocID="{DD622434-6B9D-47D1-BCDA-0A91944465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1A7EFAEF-AE9F-41F1-90C7-62A6B02787F8}" type="pres">
      <dgm:prSet presAssocID="{DD622434-6B9D-47D1-BCDA-0A91944465CA}" presName="spaceRect" presStyleCnt="0"/>
      <dgm:spPr/>
    </dgm:pt>
    <dgm:pt modelId="{642E866D-37C4-4FA3-9287-BB2870F5C9E7}" type="pres">
      <dgm:prSet presAssocID="{DD622434-6B9D-47D1-BCDA-0A91944465CA}" presName="parTx" presStyleLbl="revTx" presStyleIdx="2" presStyleCnt="4">
        <dgm:presLayoutVars>
          <dgm:chMax val="0"/>
          <dgm:chPref val="0"/>
        </dgm:presLayoutVars>
      </dgm:prSet>
      <dgm:spPr/>
    </dgm:pt>
    <dgm:pt modelId="{AB1CBBF3-D97C-4C95-B6FD-D46FF073A286}" type="pres">
      <dgm:prSet presAssocID="{0F3E15B1-857B-45D6-AAFC-F8EAA58BCB9A}" presName="sibTrans" presStyleCnt="0"/>
      <dgm:spPr/>
    </dgm:pt>
    <dgm:pt modelId="{E0955C15-B067-4730-8B7F-A200CBE48AA9}" type="pres">
      <dgm:prSet presAssocID="{5145DAF2-86C3-4A19-B8D8-3E4C5F4F4915}" presName="compNode" presStyleCnt="0"/>
      <dgm:spPr/>
    </dgm:pt>
    <dgm:pt modelId="{8E71548E-7E42-443B-9215-90DC29CC3E3D}" type="pres">
      <dgm:prSet presAssocID="{5145DAF2-86C3-4A19-B8D8-3E4C5F4F4915}" presName="bgRect" presStyleLbl="bgShp" presStyleIdx="3" presStyleCnt="4"/>
      <dgm:spPr/>
    </dgm:pt>
    <dgm:pt modelId="{9388D2BB-2FC6-4DD3-A6F8-06FF800E3E0B}" type="pres">
      <dgm:prSet presAssocID="{5145DAF2-86C3-4A19-B8D8-3E4C5F4F49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4AF85AAE-0A86-45E6-A70D-8ED8E0FCF836}" type="pres">
      <dgm:prSet presAssocID="{5145DAF2-86C3-4A19-B8D8-3E4C5F4F4915}" presName="spaceRect" presStyleCnt="0"/>
      <dgm:spPr/>
    </dgm:pt>
    <dgm:pt modelId="{31B6191D-BB2A-4C97-A029-C8C0C5699EF7}" type="pres">
      <dgm:prSet presAssocID="{5145DAF2-86C3-4A19-B8D8-3E4C5F4F4915}" presName="parTx" presStyleLbl="revTx" presStyleIdx="3" presStyleCnt="4">
        <dgm:presLayoutVars>
          <dgm:chMax val="0"/>
          <dgm:chPref val="0"/>
        </dgm:presLayoutVars>
      </dgm:prSet>
      <dgm:spPr/>
    </dgm:pt>
  </dgm:ptLst>
  <dgm:cxnLst>
    <dgm:cxn modelId="{972AD90F-9B77-F94A-955F-ADD5249C910E}" type="presOf" srcId="{5145DAF2-86C3-4A19-B8D8-3E4C5F4F4915}" destId="{31B6191D-BB2A-4C97-A029-C8C0C5699EF7}" srcOrd="0" destOrd="0" presId="urn:microsoft.com/office/officeart/2018/2/layout/IconVerticalSolidList"/>
    <dgm:cxn modelId="{CCEB6D10-E64E-4A5D-A969-61691366A56E}" srcId="{D30A78CB-79CD-4B75-898C-6B99118A1BB4}" destId="{50D1D1C0-E30C-4F5D-9FA6-C49E65B46E8F}" srcOrd="0" destOrd="0" parTransId="{C3DBA196-EA56-44F3-973B-E7646943F85D}" sibTransId="{5D9C05AC-9A01-4831-82F9-67A3623C02C5}"/>
    <dgm:cxn modelId="{915CF967-0E8B-49A5-8698-9D3A572BC1B6}" srcId="{D30A78CB-79CD-4B75-898C-6B99118A1BB4}" destId="{DD622434-6B9D-47D1-BCDA-0A91944465CA}" srcOrd="2" destOrd="0" parTransId="{685949AF-1C46-4603-851E-F9ABC2E2FCEE}" sibTransId="{0F3E15B1-857B-45D6-AAFC-F8EAA58BCB9A}"/>
    <dgm:cxn modelId="{60D92C71-12AD-A54A-84FA-A46CAF1FEFEE}" type="presOf" srcId="{50D1D1C0-E30C-4F5D-9FA6-C49E65B46E8F}" destId="{2C806557-D0AE-422A-ABFE-81B178C31C27}" srcOrd="0" destOrd="0" presId="urn:microsoft.com/office/officeart/2018/2/layout/IconVerticalSolidList"/>
    <dgm:cxn modelId="{82EA1F7B-CF6A-D941-A4F4-5EF5763375BC}" type="presOf" srcId="{D30A78CB-79CD-4B75-898C-6B99118A1BB4}" destId="{9BF77EC2-1C49-489E-B627-7AECC471B87B}" srcOrd="0" destOrd="0" presId="urn:microsoft.com/office/officeart/2018/2/layout/IconVerticalSolidList"/>
    <dgm:cxn modelId="{EBF295A1-1B78-0348-A867-3D8208538AA1}" type="presOf" srcId="{527DA3F5-A135-4D3C-9E58-EDE08E4FF999}" destId="{5AE2E343-78FD-494F-8095-B151813798AE}" srcOrd="0" destOrd="0" presId="urn:microsoft.com/office/officeart/2018/2/layout/IconVerticalSolidList"/>
    <dgm:cxn modelId="{17C115AF-1CCF-B34E-9ECF-F4F30FE5B703}" type="presOf" srcId="{DD622434-6B9D-47D1-BCDA-0A91944465CA}" destId="{642E866D-37C4-4FA3-9287-BB2870F5C9E7}" srcOrd="0" destOrd="0" presId="urn:microsoft.com/office/officeart/2018/2/layout/IconVerticalSolidList"/>
    <dgm:cxn modelId="{78F19AB0-C54F-4255-B529-6101F35DD148}" srcId="{D30A78CB-79CD-4B75-898C-6B99118A1BB4}" destId="{527DA3F5-A135-4D3C-9E58-EDE08E4FF999}" srcOrd="1" destOrd="0" parTransId="{CB348F42-BCEE-4543-BCC9-2AF3EB9B83DB}" sibTransId="{20DD6C99-AF79-4511-BB18-F45CF4434AF8}"/>
    <dgm:cxn modelId="{70737AD8-48B5-4E13-98AF-91BEF1B6B7F9}" srcId="{D30A78CB-79CD-4B75-898C-6B99118A1BB4}" destId="{5145DAF2-86C3-4A19-B8D8-3E4C5F4F4915}" srcOrd="3" destOrd="0" parTransId="{5B689877-7D3B-4FEC-A5A2-C2E99E8F8630}" sibTransId="{72FD538E-C8ED-41CD-9D54-6DA00E37E280}"/>
    <dgm:cxn modelId="{CA5C5552-6985-5746-B9B9-DCB45DB74EA0}" type="presParOf" srcId="{9BF77EC2-1C49-489E-B627-7AECC471B87B}" destId="{61670349-AFAE-4106-AE69-79FF031AACA6}" srcOrd="0" destOrd="0" presId="urn:microsoft.com/office/officeart/2018/2/layout/IconVerticalSolidList"/>
    <dgm:cxn modelId="{2C5CF635-2D58-A546-9229-9C0111985F98}" type="presParOf" srcId="{61670349-AFAE-4106-AE69-79FF031AACA6}" destId="{FD713056-5AC7-4D58-BEE7-BD6F2896C526}" srcOrd="0" destOrd="0" presId="urn:microsoft.com/office/officeart/2018/2/layout/IconVerticalSolidList"/>
    <dgm:cxn modelId="{FF44D985-5B45-3E4A-A110-9A90A3A662E8}" type="presParOf" srcId="{61670349-AFAE-4106-AE69-79FF031AACA6}" destId="{5848D3E9-1274-4CA1-8D31-759B4C9EDFEC}" srcOrd="1" destOrd="0" presId="urn:microsoft.com/office/officeart/2018/2/layout/IconVerticalSolidList"/>
    <dgm:cxn modelId="{42CD8163-906A-0E47-B9EF-74B0890EF87F}" type="presParOf" srcId="{61670349-AFAE-4106-AE69-79FF031AACA6}" destId="{CF62962E-A9D9-4128-9585-5DE16892C457}" srcOrd="2" destOrd="0" presId="urn:microsoft.com/office/officeart/2018/2/layout/IconVerticalSolidList"/>
    <dgm:cxn modelId="{3B5FEC52-8B86-7647-84CB-32CD6952542E}" type="presParOf" srcId="{61670349-AFAE-4106-AE69-79FF031AACA6}" destId="{2C806557-D0AE-422A-ABFE-81B178C31C27}" srcOrd="3" destOrd="0" presId="urn:microsoft.com/office/officeart/2018/2/layout/IconVerticalSolidList"/>
    <dgm:cxn modelId="{5C24ACE8-D57D-DB47-AD9F-A14C941E49FC}" type="presParOf" srcId="{9BF77EC2-1C49-489E-B627-7AECC471B87B}" destId="{5DC3414F-7317-452B-8927-0EC65EB6AFEF}" srcOrd="1" destOrd="0" presId="urn:microsoft.com/office/officeart/2018/2/layout/IconVerticalSolidList"/>
    <dgm:cxn modelId="{709599C9-9320-8D41-A3AE-4672C23142B8}" type="presParOf" srcId="{9BF77EC2-1C49-489E-B627-7AECC471B87B}" destId="{10FC8DCA-0D1A-464D-8A04-5936E4CC30FD}" srcOrd="2" destOrd="0" presId="urn:microsoft.com/office/officeart/2018/2/layout/IconVerticalSolidList"/>
    <dgm:cxn modelId="{E022E89D-5063-B646-8F8C-F4F7F59EE928}" type="presParOf" srcId="{10FC8DCA-0D1A-464D-8A04-5936E4CC30FD}" destId="{9E71310A-F8BD-4F23-854B-10BABFB2CA7F}" srcOrd="0" destOrd="0" presId="urn:microsoft.com/office/officeart/2018/2/layout/IconVerticalSolidList"/>
    <dgm:cxn modelId="{2C304F50-49C5-5848-BF99-53B620D9B78B}" type="presParOf" srcId="{10FC8DCA-0D1A-464D-8A04-5936E4CC30FD}" destId="{FCD5EAEB-57FA-4ECB-9056-1A32DB17D472}" srcOrd="1" destOrd="0" presId="urn:microsoft.com/office/officeart/2018/2/layout/IconVerticalSolidList"/>
    <dgm:cxn modelId="{CB25CA17-3C35-5040-80DA-5D4B751BEBC0}" type="presParOf" srcId="{10FC8DCA-0D1A-464D-8A04-5936E4CC30FD}" destId="{3626E8B9-FD75-4BF9-A580-68E254659E8D}" srcOrd="2" destOrd="0" presId="urn:microsoft.com/office/officeart/2018/2/layout/IconVerticalSolidList"/>
    <dgm:cxn modelId="{12CA5F8F-5DD7-5140-B1E3-4CD8C42B813F}" type="presParOf" srcId="{10FC8DCA-0D1A-464D-8A04-5936E4CC30FD}" destId="{5AE2E343-78FD-494F-8095-B151813798AE}" srcOrd="3" destOrd="0" presId="urn:microsoft.com/office/officeart/2018/2/layout/IconVerticalSolidList"/>
    <dgm:cxn modelId="{C0044930-411F-D149-8480-DFD3D861BFA3}" type="presParOf" srcId="{9BF77EC2-1C49-489E-B627-7AECC471B87B}" destId="{A2CE532A-3857-457B-AC18-8B093B7259D3}" srcOrd="3" destOrd="0" presId="urn:microsoft.com/office/officeart/2018/2/layout/IconVerticalSolidList"/>
    <dgm:cxn modelId="{67837E8D-ADD1-5446-976D-6C386E3CFC62}" type="presParOf" srcId="{9BF77EC2-1C49-489E-B627-7AECC471B87B}" destId="{D2AA1C3D-081D-483F-BE3F-1672150BA24D}" srcOrd="4" destOrd="0" presId="urn:microsoft.com/office/officeart/2018/2/layout/IconVerticalSolidList"/>
    <dgm:cxn modelId="{B7C0596E-FBA9-EC4D-BACE-D23E384BAAFB}" type="presParOf" srcId="{D2AA1C3D-081D-483F-BE3F-1672150BA24D}" destId="{6DC73357-261B-4370-9672-4C6B2BD6BD05}" srcOrd="0" destOrd="0" presId="urn:microsoft.com/office/officeart/2018/2/layout/IconVerticalSolidList"/>
    <dgm:cxn modelId="{24F1E5BA-0010-3744-8269-FF0B012AFC93}" type="presParOf" srcId="{D2AA1C3D-081D-483F-BE3F-1672150BA24D}" destId="{A07E03E9-AE67-488D-911C-D3D41C2C1765}" srcOrd="1" destOrd="0" presId="urn:microsoft.com/office/officeart/2018/2/layout/IconVerticalSolidList"/>
    <dgm:cxn modelId="{B0ECC4C5-1C50-5C45-A1EF-FD941AF24B09}" type="presParOf" srcId="{D2AA1C3D-081D-483F-BE3F-1672150BA24D}" destId="{1A7EFAEF-AE9F-41F1-90C7-62A6B02787F8}" srcOrd="2" destOrd="0" presId="urn:microsoft.com/office/officeart/2018/2/layout/IconVerticalSolidList"/>
    <dgm:cxn modelId="{DAB58E3B-8322-5549-9CEE-18C798F810E6}" type="presParOf" srcId="{D2AA1C3D-081D-483F-BE3F-1672150BA24D}" destId="{642E866D-37C4-4FA3-9287-BB2870F5C9E7}" srcOrd="3" destOrd="0" presId="urn:microsoft.com/office/officeart/2018/2/layout/IconVerticalSolidList"/>
    <dgm:cxn modelId="{53277ACC-FC75-BC40-BDCE-51AE795FF435}" type="presParOf" srcId="{9BF77EC2-1C49-489E-B627-7AECC471B87B}" destId="{AB1CBBF3-D97C-4C95-B6FD-D46FF073A286}" srcOrd="5" destOrd="0" presId="urn:microsoft.com/office/officeart/2018/2/layout/IconVerticalSolidList"/>
    <dgm:cxn modelId="{F12E8C4B-F365-5A4A-B4DE-FE26448AA611}" type="presParOf" srcId="{9BF77EC2-1C49-489E-B627-7AECC471B87B}" destId="{E0955C15-B067-4730-8B7F-A200CBE48AA9}" srcOrd="6" destOrd="0" presId="urn:microsoft.com/office/officeart/2018/2/layout/IconVerticalSolidList"/>
    <dgm:cxn modelId="{D460495B-29D8-394C-B770-CDF3625CD64D}" type="presParOf" srcId="{E0955C15-B067-4730-8B7F-A200CBE48AA9}" destId="{8E71548E-7E42-443B-9215-90DC29CC3E3D}" srcOrd="0" destOrd="0" presId="urn:microsoft.com/office/officeart/2018/2/layout/IconVerticalSolidList"/>
    <dgm:cxn modelId="{F406BCFE-CF17-2D4D-930E-139FA65E01BA}" type="presParOf" srcId="{E0955C15-B067-4730-8B7F-A200CBE48AA9}" destId="{9388D2BB-2FC6-4DD3-A6F8-06FF800E3E0B}" srcOrd="1" destOrd="0" presId="urn:microsoft.com/office/officeart/2018/2/layout/IconVerticalSolidList"/>
    <dgm:cxn modelId="{60FB8E80-0D1B-7D44-93B6-4C7FE37714F1}" type="presParOf" srcId="{E0955C15-B067-4730-8B7F-A200CBE48AA9}" destId="{4AF85AAE-0A86-45E6-A70D-8ED8E0FCF836}" srcOrd="2" destOrd="0" presId="urn:microsoft.com/office/officeart/2018/2/layout/IconVerticalSolidList"/>
    <dgm:cxn modelId="{CA0046C3-F070-7C47-9B38-16D6D71E8497}" type="presParOf" srcId="{E0955C15-B067-4730-8B7F-A200CBE48AA9}" destId="{31B6191D-BB2A-4C97-A029-C8C0C5699E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BBF492-CAE0-4578-81D9-B7B4AD9B7EE0}" type="doc">
      <dgm:prSet loTypeId="urn:microsoft.com/office/officeart/2005/8/layout/vList5" loCatId="list" qsTypeId="urn:microsoft.com/office/officeart/2005/8/quickstyle/simple5" qsCatId="simple" csTypeId="urn:microsoft.com/office/officeart/2005/8/colors/accent6_2" csCatId="accent6" phldr="1"/>
      <dgm:spPr/>
      <dgm:t>
        <a:bodyPr/>
        <a:lstStyle/>
        <a:p>
          <a:endParaRPr lang="en-US"/>
        </a:p>
      </dgm:t>
    </dgm:pt>
    <dgm:pt modelId="{1CAF1EA5-5500-4063-8402-315F08D9155B}">
      <dgm:prSet/>
      <dgm:spPr/>
      <dgm:t>
        <a:bodyPr/>
        <a:lstStyle/>
        <a:p>
          <a:r>
            <a:rPr lang="en-US" dirty="0" err="1"/>
            <a:t>Covid</a:t>
          </a:r>
          <a:r>
            <a:rPr lang="en-US" dirty="0"/>
            <a:t> – 19 cases spread can depend on the following factors</a:t>
          </a:r>
        </a:p>
      </dgm:t>
    </dgm:pt>
    <dgm:pt modelId="{D6B4E114-1F17-4896-8377-C8EBC0D32063}" type="parTrans" cxnId="{36BAEDCC-B700-4FD4-BD40-80F94D85374F}">
      <dgm:prSet/>
      <dgm:spPr/>
      <dgm:t>
        <a:bodyPr/>
        <a:lstStyle/>
        <a:p>
          <a:endParaRPr lang="en-US"/>
        </a:p>
      </dgm:t>
    </dgm:pt>
    <dgm:pt modelId="{BCCDE3FD-1221-4A81-89E8-FADB073704F9}" type="sibTrans" cxnId="{36BAEDCC-B700-4FD4-BD40-80F94D85374F}">
      <dgm:prSet/>
      <dgm:spPr/>
      <dgm:t>
        <a:bodyPr/>
        <a:lstStyle/>
        <a:p>
          <a:endParaRPr lang="en-US"/>
        </a:p>
      </dgm:t>
    </dgm:pt>
    <dgm:pt modelId="{DCCF9784-2D6A-42F2-8E11-DE70E254A63E}">
      <dgm:prSet/>
      <dgm:spPr/>
      <dgm:t>
        <a:bodyPr/>
        <a:lstStyle/>
        <a:p>
          <a:r>
            <a:rPr lang="en-US" b="1" dirty="0"/>
            <a:t>Population and Cases</a:t>
          </a:r>
        </a:p>
      </dgm:t>
    </dgm:pt>
    <dgm:pt modelId="{54902AE0-178D-46CE-A92A-E6FF666BF9EE}" type="parTrans" cxnId="{1E0C5351-5232-4E80-9CC4-E4C01A2EC3D0}">
      <dgm:prSet/>
      <dgm:spPr/>
      <dgm:t>
        <a:bodyPr/>
        <a:lstStyle/>
        <a:p>
          <a:endParaRPr lang="en-US"/>
        </a:p>
      </dgm:t>
    </dgm:pt>
    <dgm:pt modelId="{C4AAAE7F-C583-4EAA-A0BC-227A08D35CBE}" type="sibTrans" cxnId="{1E0C5351-5232-4E80-9CC4-E4C01A2EC3D0}">
      <dgm:prSet/>
      <dgm:spPr/>
      <dgm:t>
        <a:bodyPr/>
        <a:lstStyle/>
        <a:p>
          <a:endParaRPr lang="en-US"/>
        </a:p>
      </dgm:t>
    </dgm:pt>
    <dgm:pt modelId="{49EEBAAA-048A-4976-816B-4ABADE5B9DF0}">
      <dgm:prSet/>
      <dgm:spPr/>
      <dgm:t>
        <a:bodyPr/>
        <a:lstStyle/>
        <a:p>
          <a:r>
            <a:rPr lang="en-US" dirty="0"/>
            <a:t>4 different set of cases count of Feb 29</a:t>
          </a:r>
          <a:r>
            <a:rPr lang="en-US" baseline="30000" dirty="0"/>
            <a:t>th</a:t>
          </a:r>
          <a:r>
            <a:rPr lang="en-US" dirty="0"/>
            <a:t>, Mar 17</a:t>
          </a:r>
          <a:r>
            <a:rPr lang="en-US" baseline="30000" dirty="0"/>
            <a:t>th</a:t>
          </a:r>
          <a:r>
            <a:rPr lang="en-US" dirty="0"/>
            <a:t>, Mar 31</a:t>
          </a:r>
          <a:r>
            <a:rPr lang="en-US" baseline="30000" dirty="0"/>
            <a:t>st</a:t>
          </a:r>
          <a:r>
            <a:rPr lang="en-US" dirty="0"/>
            <a:t> and April 19</a:t>
          </a:r>
          <a:r>
            <a:rPr lang="en-US" baseline="30000" dirty="0"/>
            <a:t>th</a:t>
          </a:r>
          <a:r>
            <a:rPr lang="en-US" dirty="0"/>
            <a:t>.</a:t>
          </a:r>
        </a:p>
      </dgm:t>
    </dgm:pt>
    <dgm:pt modelId="{19ED0026-29AE-4A1D-8433-44D70E1BB54A}" type="parTrans" cxnId="{6EF77998-6098-4B74-BCC6-DF1EF07CD01F}">
      <dgm:prSet/>
      <dgm:spPr/>
      <dgm:t>
        <a:bodyPr/>
        <a:lstStyle/>
        <a:p>
          <a:endParaRPr lang="en-US"/>
        </a:p>
      </dgm:t>
    </dgm:pt>
    <dgm:pt modelId="{2BFA95EA-C68F-4425-880B-4554203BAB4C}" type="sibTrans" cxnId="{6EF77998-6098-4B74-BCC6-DF1EF07CD01F}">
      <dgm:prSet/>
      <dgm:spPr/>
      <dgm:t>
        <a:bodyPr/>
        <a:lstStyle/>
        <a:p>
          <a:endParaRPr lang="en-US"/>
        </a:p>
      </dgm:t>
    </dgm:pt>
    <dgm:pt modelId="{F60AC6CA-3413-4F80-9331-EB730F14F9E1}">
      <dgm:prSet/>
      <dgm:spPr/>
      <dgm:t>
        <a:bodyPr/>
        <a:lstStyle/>
        <a:p>
          <a:r>
            <a:rPr lang="en-US" b="1" dirty="0"/>
            <a:t>Races Information </a:t>
          </a:r>
        </a:p>
      </dgm:t>
    </dgm:pt>
    <dgm:pt modelId="{AA3C3315-F2DC-4DE0-9879-5C28546621A6}" type="parTrans" cxnId="{6AD8F61D-49FD-4F08-8E48-46E6206A8162}">
      <dgm:prSet/>
      <dgm:spPr/>
      <dgm:t>
        <a:bodyPr/>
        <a:lstStyle/>
        <a:p>
          <a:endParaRPr lang="en-US"/>
        </a:p>
      </dgm:t>
    </dgm:pt>
    <dgm:pt modelId="{E114D196-9209-4158-8F9D-48DE7FD20606}" type="sibTrans" cxnId="{6AD8F61D-49FD-4F08-8E48-46E6206A8162}">
      <dgm:prSet/>
      <dgm:spPr/>
      <dgm:t>
        <a:bodyPr/>
        <a:lstStyle/>
        <a:p>
          <a:endParaRPr lang="en-US"/>
        </a:p>
      </dgm:t>
    </dgm:pt>
    <dgm:pt modelId="{33887E4F-D00A-41CA-8ACB-4EF3187D564E}">
      <dgm:prSet/>
      <dgm:spPr/>
      <dgm:t>
        <a:bodyPr/>
        <a:lstStyle/>
        <a:p>
          <a:r>
            <a:rPr lang="en-US" dirty="0"/>
            <a:t>Different Races in the state as Covid-19 originated in different country</a:t>
          </a:r>
        </a:p>
      </dgm:t>
    </dgm:pt>
    <dgm:pt modelId="{19C0D8C8-2EDE-468F-8F68-884B522FEDFA}" type="parTrans" cxnId="{0133C8C6-AC94-4BFF-964A-D2E689C9D866}">
      <dgm:prSet/>
      <dgm:spPr/>
      <dgm:t>
        <a:bodyPr/>
        <a:lstStyle/>
        <a:p>
          <a:endParaRPr lang="en-US"/>
        </a:p>
      </dgm:t>
    </dgm:pt>
    <dgm:pt modelId="{7029E15B-E6DC-4A01-94C5-1BE25B340E9B}" type="sibTrans" cxnId="{0133C8C6-AC94-4BFF-964A-D2E689C9D866}">
      <dgm:prSet/>
      <dgm:spPr/>
      <dgm:t>
        <a:bodyPr/>
        <a:lstStyle/>
        <a:p>
          <a:endParaRPr lang="en-US"/>
        </a:p>
      </dgm:t>
    </dgm:pt>
    <dgm:pt modelId="{D18512EF-0326-43CA-BA3C-4E48183AC293}">
      <dgm:prSet/>
      <dgm:spPr/>
      <dgm:t>
        <a:bodyPr/>
        <a:lstStyle/>
        <a:p>
          <a:r>
            <a:rPr lang="en-US" b="1" dirty="0"/>
            <a:t>Environmental Factors </a:t>
          </a:r>
        </a:p>
      </dgm:t>
    </dgm:pt>
    <dgm:pt modelId="{442D3759-6C17-4E8D-858A-8097128D835F}" type="parTrans" cxnId="{B383C69C-18C4-40D2-9A11-F0A2E45DECEC}">
      <dgm:prSet/>
      <dgm:spPr/>
      <dgm:t>
        <a:bodyPr/>
        <a:lstStyle/>
        <a:p>
          <a:endParaRPr lang="en-US"/>
        </a:p>
      </dgm:t>
    </dgm:pt>
    <dgm:pt modelId="{579E4FAA-AE69-4B40-A5DD-D93797B498F2}" type="sibTrans" cxnId="{B383C69C-18C4-40D2-9A11-F0A2E45DECEC}">
      <dgm:prSet/>
      <dgm:spPr/>
      <dgm:t>
        <a:bodyPr/>
        <a:lstStyle/>
        <a:p>
          <a:endParaRPr lang="en-US"/>
        </a:p>
      </dgm:t>
    </dgm:pt>
    <dgm:pt modelId="{35762737-4582-40FA-8A3A-659201A1981E}">
      <dgm:prSet/>
      <dgm:spPr/>
      <dgm:t>
        <a:bodyPr/>
        <a:lstStyle/>
        <a:p>
          <a:r>
            <a:rPr lang="en-US"/>
            <a:t>Temperature, Pollution and the Employed people</a:t>
          </a:r>
        </a:p>
      </dgm:t>
    </dgm:pt>
    <dgm:pt modelId="{667F43D1-6CE2-40EE-828B-AF577DC893E7}" type="parTrans" cxnId="{ABD99F5A-56CA-4E63-908B-9BDA54BC3486}">
      <dgm:prSet/>
      <dgm:spPr/>
      <dgm:t>
        <a:bodyPr/>
        <a:lstStyle/>
        <a:p>
          <a:endParaRPr lang="en-US"/>
        </a:p>
      </dgm:t>
    </dgm:pt>
    <dgm:pt modelId="{59676577-9B95-4F64-9885-09567FE1FC61}" type="sibTrans" cxnId="{ABD99F5A-56CA-4E63-908B-9BDA54BC3486}">
      <dgm:prSet/>
      <dgm:spPr/>
      <dgm:t>
        <a:bodyPr/>
        <a:lstStyle/>
        <a:p>
          <a:endParaRPr lang="en-US"/>
        </a:p>
      </dgm:t>
    </dgm:pt>
    <dgm:pt modelId="{3765CA22-D74B-49B5-910B-A9D120AC9C93}">
      <dgm:prSet/>
      <dgm:spPr/>
      <dgm:t>
        <a:bodyPr/>
        <a:lstStyle/>
        <a:p>
          <a:r>
            <a:rPr lang="en-US" b="1" dirty="0"/>
            <a:t>Chronic Disease Information</a:t>
          </a:r>
        </a:p>
      </dgm:t>
    </dgm:pt>
    <dgm:pt modelId="{09B5A7AB-44B3-4BCA-8F5D-D314392FAA38}" type="parTrans" cxnId="{6A137392-6101-4DCA-AE85-87B41C329A51}">
      <dgm:prSet/>
      <dgm:spPr/>
      <dgm:t>
        <a:bodyPr/>
        <a:lstStyle/>
        <a:p>
          <a:endParaRPr lang="en-US"/>
        </a:p>
      </dgm:t>
    </dgm:pt>
    <dgm:pt modelId="{EB9C997E-8910-4810-84D1-F5E8F68F5237}" type="sibTrans" cxnId="{6A137392-6101-4DCA-AE85-87B41C329A51}">
      <dgm:prSet/>
      <dgm:spPr/>
      <dgm:t>
        <a:bodyPr/>
        <a:lstStyle/>
        <a:p>
          <a:endParaRPr lang="en-US"/>
        </a:p>
      </dgm:t>
    </dgm:pt>
    <dgm:pt modelId="{EA8FDC78-67D3-4B49-B3C0-B39219F5DFE6}">
      <dgm:prSet/>
      <dgm:spPr/>
      <dgm:t>
        <a:bodyPr/>
        <a:lstStyle/>
        <a:p>
          <a:r>
            <a:rPr lang="en-US"/>
            <a:t>Older adults and people of any age who have serious underlying medical conditions might be at higher risk for severe illness from COVID-19[1]</a:t>
          </a:r>
        </a:p>
      </dgm:t>
    </dgm:pt>
    <dgm:pt modelId="{317A5F5C-5EEF-47CF-B91A-DF9F9752D8BB}" type="parTrans" cxnId="{E7487A88-56D8-45BC-9C1F-5958A1AD8EE3}">
      <dgm:prSet/>
      <dgm:spPr/>
      <dgm:t>
        <a:bodyPr/>
        <a:lstStyle/>
        <a:p>
          <a:endParaRPr lang="en-US"/>
        </a:p>
      </dgm:t>
    </dgm:pt>
    <dgm:pt modelId="{A3854BAB-17D8-421E-847A-343E869AFDDA}" type="sibTrans" cxnId="{E7487A88-56D8-45BC-9C1F-5958A1AD8EE3}">
      <dgm:prSet/>
      <dgm:spPr/>
      <dgm:t>
        <a:bodyPr/>
        <a:lstStyle/>
        <a:p>
          <a:endParaRPr lang="en-US"/>
        </a:p>
      </dgm:t>
    </dgm:pt>
    <dgm:pt modelId="{7397055B-F56B-374F-B1DB-1972565086B0}" type="pres">
      <dgm:prSet presAssocID="{9ABBF492-CAE0-4578-81D9-B7B4AD9B7EE0}" presName="Name0" presStyleCnt="0">
        <dgm:presLayoutVars>
          <dgm:dir/>
          <dgm:animLvl val="lvl"/>
          <dgm:resizeHandles val="exact"/>
        </dgm:presLayoutVars>
      </dgm:prSet>
      <dgm:spPr/>
    </dgm:pt>
    <dgm:pt modelId="{9F87BC02-AF0E-0D43-A3D9-C37B1659EC69}" type="pres">
      <dgm:prSet presAssocID="{1CAF1EA5-5500-4063-8402-315F08D9155B}" presName="linNode" presStyleCnt="0"/>
      <dgm:spPr/>
    </dgm:pt>
    <dgm:pt modelId="{80F3F990-9BB5-D543-97E0-278E59225AD6}" type="pres">
      <dgm:prSet presAssocID="{1CAF1EA5-5500-4063-8402-315F08D9155B}" presName="parentText" presStyleLbl="node1" presStyleIdx="0" presStyleCnt="1">
        <dgm:presLayoutVars>
          <dgm:chMax val="1"/>
          <dgm:bulletEnabled val="1"/>
        </dgm:presLayoutVars>
      </dgm:prSet>
      <dgm:spPr/>
    </dgm:pt>
    <dgm:pt modelId="{DF181978-1302-1C4A-A1F7-233A474E63C9}" type="pres">
      <dgm:prSet presAssocID="{1CAF1EA5-5500-4063-8402-315F08D9155B}" presName="descendantText" presStyleLbl="alignAccFollowNode1" presStyleIdx="0" presStyleCnt="1">
        <dgm:presLayoutVars>
          <dgm:bulletEnabled val="1"/>
        </dgm:presLayoutVars>
      </dgm:prSet>
      <dgm:spPr/>
    </dgm:pt>
  </dgm:ptLst>
  <dgm:cxnLst>
    <dgm:cxn modelId="{7BCC7E10-D027-EA43-94D6-010C362EF30C}" type="presOf" srcId="{1CAF1EA5-5500-4063-8402-315F08D9155B}" destId="{80F3F990-9BB5-D543-97E0-278E59225AD6}" srcOrd="0" destOrd="0" presId="urn:microsoft.com/office/officeart/2005/8/layout/vList5"/>
    <dgm:cxn modelId="{CB7F6218-FC84-F644-9B98-869A0CB6C91B}" type="presOf" srcId="{EA8FDC78-67D3-4B49-B3C0-B39219F5DFE6}" destId="{DF181978-1302-1C4A-A1F7-233A474E63C9}" srcOrd="0" destOrd="7" presId="urn:microsoft.com/office/officeart/2005/8/layout/vList5"/>
    <dgm:cxn modelId="{6AD8F61D-49FD-4F08-8E48-46E6206A8162}" srcId="{1CAF1EA5-5500-4063-8402-315F08D9155B}" destId="{F60AC6CA-3413-4F80-9331-EB730F14F9E1}" srcOrd="1" destOrd="0" parTransId="{AA3C3315-F2DC-4DE0-9879-5C28546621A6}" sibTransId="{E114D196-9209-4158-8F9D-48DE7FD20606}"/>
    <dgm:cxn modelId="{35333B30-35C8-B043-A4B9-561E16285ACF}" type="presOf" srcId="{DCCF9784-2D6A-42F2-8E11-DE70E254A63E}" destId="{DF181978-1302-1C4A-A1F7-233A474E63C9}" srcOrd="0" destOrd="0" presId="urn:microsoft.com/office/officeart/2005/8/layout/vList5"/>
    <dgm:cxn modelId="{05E52649-2980-8B4A-B3A2-51AF80B625B6}" type="presOf" srcId="{35762737-4582-40FA-8A3A-659201A1981E}" destId="{DF181978-1302-1C4A-A1F7-233A474E63C9}" srcOrd="0" destOrd="5" presId="urn:microsoft.com/office/officeart/2005/8/layout/vList5"/>
    <dgm:cxn modelId="{1E0C5351-5232-4E80-9CC4-E4C01A2EC3D0}" srcId="{1CAF1EA5-5500-4063-8402-315F08D9155B}" destId="{DCCF9784-2D6A-42F2-8E11-DE70E254A63E}" srcOrd="0" destOrd="0" parTransId="{54902AE0-178D-46CE-A92A-E6FF666BF9EE}" sibTransId="{C4AAAE7F-C583-4EAA-A0BC-227A08D35CBE}"/>
    <dgm:cxn modelId="{E08FF152-7B6D-1045-A97E-97199D6EF4A2}" type="presOf" srcId="{3765CA22-D74B-49B5-910B-A9D120AC9C93}" destId="{DF181978-1302-1C4A-A1F7-233A474E63C9}" srcOrd="0" destOrd="6" presId="urn:microsoft.com/office/officeart/2005/8/layout/vList5"/>
    <dgm:cxn modelId="{ABD99F5A-56CA-4E63-908B-9BDA54BC3486}" srcId="{D18512EF-0326-43CA-BA3C-4E48183AC293}" destId="{35762737-4582-40FA-8A3A-659201A1981E}" srcOrd="0" destOrd="0" parTransId="{667F43D1-6CE2-40EE-828B-AF577DC893E7}" sibTransId="{59676577-9B95-4F64-9885-09567FE1FC61}"/>
    <dgm:cxn modelId="{6DA42A63-F685-AF43-9CE4-A88FF554E3D2}" type="presOf" srcId="{D18512EF-0326-43CA-BA3C-4E48183AC293}" destId="{DF181978-1302-1C4A-A1F7-233A474E63C9}" srcOrd="0" destOrd="4" presId="urn:microsoft.com/office/officeart/2005/8/layout/vList5"/>
    <dgm:cxn modelId="{1E39C067-E54C-074C-B136-0AEE55FBCE77}" type="presOf" srcId="{F60AC6CA-3413-4F80-9331-EB730F14F9E1}" destId="{DF181978-1302-1C4A-A1F7-233A474E63C9}" srcOrd="0" destOrd="2" presId="urn:microsoft.com/office/officeart/2005/8/layout/vList5"/>
    <dgm:cxn modelId="{2812B985-8782-C44C-85B3-273732795B4C}" type="presOf" srcId="{49EEBAAA-048A-4976-816B-4ABADE5B9DF0}" destId="{DF181978-1302-1C4A-A1F7-233A474E63C9}" srcOrd="0" destOrd="1" presId="urn:microsoft.com/office/officeart/2005/8/layout/vList5"/>
    <dgm:cxn modelId="{E7487A88-56D8-45BC-9C1F-5958A1AD8EE3}" srcId="{3765CA22-D74B-49B5-910B-A9D120AC9C93}" destId="{EA8FDC78-67D3-4B49-B3C0-B39219F5DFE6}" srcOrd="0" destOrd="0" parTransId="{317A5F5C-5EEF-47CF-B91A-DF9F9752D8BB}" sibTransId="{A3854BAB-17D8-421E-847A-343E869AFDDA}"/>
    <dgm:cxn modelId="{6A137392-6101-4DCA-AE85-87B41C329A51}" srcId="{1CAF1EA5-5500-4063-8402-315F08D9155B}" destId="{3765CA22-D74B-49B5-910B-A9D120AC9C93}" srcOrd="3" destOrd="0" parTransId="{09B5A7AB-44B3-4BCA-8F5D-D314392FAA38}" sibTransId="{EB9C997E-8910-4810-84D1-F5E8F68F5237}"/>
    <dgm:cxn modelId="{6EF77998-6098-4B74-BCC6-DF1EF07CD01F}" srcId="{DCCF9784-2D6A-42F2-8E11-DE70E254A63E}" destId="{49EEBAAA-048A-4976-816B-4ABADE5B9DF0}" srcOrd="0" destOrd="0" parTransId="{19ED0026-29AE-4A1D-8433-44D70E1BB54A}" sibTransId="{2BFA95EA-C68F-4425-880B-4554203BAB4C}"/>
    <dgm:cxn modelId="{B383C69C-18C4-40D2-9A11-F0A2E45DECEC}" srcId="{1CAF1EA5-5500-4063-8402-315F08D9155B}" destId="{D18512EF-0326-43CA-BA3C-4E48183AC293}" srcOrd="2" destOrd="0" parTransId="{442D3759-6C17-4E8D-858A-8097128D835F}" sibTransId="{579E4FAA-AE69-4B40-A5DD-D93797B498F2}"/>
    <dgm:cxn modelId="{0133C8C6-AC94-4BFF-964A-D2E689C9D866}" srcId="{F60AC6CA-3413-4F80-9331-EB730F14F9E1}" destId="{33887E4F-D00A-41CA-8ACB-4EF3187D564E}" srcOrd="0" destOrd="0" parTransId="{19C0D8C8-2EDE-468F-8F68-884B522FEDFA}" sibTransId="{7029E15B-E6DC-4A01-94C5-1BE25B340E9B}"/>
    <dgm:cxn modelId="{C190DDC7-9551-2842-AE19-A0947F78EDE4}" type="presOf" srcId="{9ABBF492-CAE0-4578-81D9-B7B4AD9B7EE0}" destId="{7397055B-F56B-374F-B1DB-1972565086B0}" srcOrd="0" destOrd="0" presId="urn:microsoft.com/office/officeart/2005/8/layout/vList5"/>
    <dgm:cxn modelId="{36BAEDCC-B700-4FD4-BD40-80F94D85374F}" srcId="{9ABBF492-CAE0-4578-81D9-B7B4AD9B7EE0}" destId="{1CAF1EA5-5500-4063-8402-315F08D9155B}" srcOrd="0" destOrd="0" parTransId="{D6B4E114-1F17-4896-8377-C8EBC0D32063}" sibTransId="{BCCDE3FD-1221-4A81-89E8-FADB073704F9}"/>
    <dgm:cxn modelId="{EFD4FDEC-1491-A940-B6CE-0D88E83F8C13}" type="presOf" srcId="{33887E4F-D00A-41CA-8ACB-4EF3187D564E}" destId="{DF181978-1302-1C4A-A1F7-233A474E63C9}" srcOrd="0" destOrd="3" presId="urn:microsoft.com/office/officeart/2005/8/layout/vList5"/>
    <dgm:cxn modelId="{02BA4303-1FE3-8B46-A270-24D0F68AA0C9}" type="presParOf" srcId="{7397055B-F56B-374F-B1DB-1972565086B0}" destId="{9F87BC02-AF0E-0D43-A3D9-C37B1659EC69}" srcOrd="0" destOrd="0" presId="urn:microsoft.com/office/officeart/2005/8/layout/vList5"/>
    <dgm:cxn modelId="{CDA79680-EDB5-2B4C-A5A2-F0B20A2B3F18}" type="presParOf" srcId="{9F87BC02-AF0E-0D43-A3D9-C37B1659EC69}" destId="{80F3F990-9BB5-D543-97E0-278E59225AD6}" srcOrd="0" destOrd="0" presId="urn:microsoft.com/office/officeart/2005/8/layout/vList5"/>
    <dgm:cxn modelId="{9CFDF824-2D05-C646-BC0C-A53318EBF391}" type="presParOf" srcId="{9F87BC02-AF0E-0D43-A3D9-C37B1659EC69}" destId="{DF181978-1302-1C4A-A1F7-233A474E63C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B60D3C-C0F8-45DF-A31B-8CFEA8FD13C5}" type="doc">
      <dgm:prSet loTypeId="urn:microsoft.com/office/officeart/2008/layout/LinedList" loCatId="list" qsTypeId="urn:microsoft.com/office/officeart/2005/8/quickstyle/simple1" qsCatId="simple" csTypeId="urn:microsoft.com/office/officeart/2005/8/colors/accent5_2" csCatId="accent5" phldr="1"/>
      <dgm:spPr/>
      <dgm:t>
        <a:bodyPr/>
        <a:lstStyle/>
        <a:p>
          <a:endParaRPr lang="en-US"/>
        </a:p>
      </dgm:t>
    </dgm:pt>
    <dgm:pt modelId="{D95867FD-D116-4AFC-B2CA-E937B94D2914}">
      <dgm:prSet/>
      <dgm:spPr/>
      <dgm:t>
        <a:bodyPr/>
        <a:lstStyle/>
        <a:p>
          <a:r>
            <a:rPr lang="en-US" dirty="0"/>
            <a:t>P-value in Linear Regression determines which attribute/feature is meaningful and can be kept in the regression model. P-value which is &lt; 0.05 indicate that we can reject the null hypothesis. Null Hypothesis means there is no statistical significance between two variables.</a:t>
          </a:r>
        </a:p>
      </dgm:t>
    </dgm:pt>
    <dgm:pt modelId="{8B9EC07E-99E9-414C-BC09-0C3CC274A1B4}" type="parTrans" cxnId="{DADE78B3-A4B0-4B05-9E1D-4FE323400BD2}">
      <dgm:prSet/>
      <dgm:spPr/>
      <dgm:t>
        <a:bodyPr/>
        <a:lstStyle/>
        <a:p>
          <a:endParaRPr lang="en-US"/>
        </a:p>
      </dgm:t>
    </dgm:pt>
    <dgm:pt modelId="{D1CF4127-4B1D-42DF-8E6C-7EB460771EBA}" type="sibTrans" cxnId="{DADE78B3-A4B0-4B05-9E1D-4FE323400BD2}">
      <dgm:prSet/>
      <dgm:spPr/>
      <dgm:t>
        <a:bodyPr/>
        <a:lstStyle/>
        <a:p>
          <a:endParaRPr lang="en-US"/>
        </a:p>
      </dgm:t>
    </dgm:pt>
    <dgm:pt modelId="{3813F85E-2109-2C4E-90F1-214552605285}">
      <dgm:prSet/>
      <dgm:spPr/>
      <dgm:t>
        <a:bodyPr/>
        <a:lstStyle/>
        <a:p>
          <a:r>
            <a:rPr lang="en-US" dirty="0"/>
            <a:t>Linear Regression tries to find out relationship between dependent and independent variable. Here the attributes are our independent variable and the cases are our dependent variable. It says about how well the line fits the data.</a:t>
          </a:r>
        </a:p>
      </dgm:t>
    </dgm:pt>
    <dgm:pt modelId="{40FC955B-DDE3-914A-84F3-B608155C1280}" type="parTrans" cxnId="{36C4CAB9-BCF5-2448-8924-86E31E560709}">
      <dgm:prSet/>
      <dgm:spPr/>
      <dgm:t>
        <a:bodyPr/>
        <a:lstStyle/>
        <a:p>
          <a:endParaRPr lang="en-US"/>
        </a:p>
      </dgm:t>
    </dgm:pt>
    <dgm:pt modelId="{64ED43FB-5C05-E541-B206-7233595139BA}" type="sibTrans" cxnId="{36C4CAB9-BCF5-2448-8924-86E31E560709}">
      <dgm:prSet/>
      <dgm:spPr/>
      <dgm:t>
        <a:bodyPr/>
        <a:lstStyle/>
        <a:p>
          <a:endParaRPr lang="en-US"/>
        </a:p>
      </dgm:t>
    </dgm:pt>
    <dgm:pt modelId="{FBD4C034-A28E-7540-BF5B-8BAF951D9FEA}">
      <dgm:prSet/>
      <dgm:spPr/>
      <dgm:t>
        <a:bodyPr/>
        <a:lstStyle/>
        <a:p>
          <a:r>
            <a:rPr lang="en-US" dirty="0"/>
            <a:t>The first step of Linear Regression is that we found coefficients and p-value and r-squared value to determine the significant attribute from the datasets.</a:t>
          </a:r>
        </a:p>
      </dgm:t>
    </dgm:pt>
    <dgm:pt modelId="{8B6AAEBA-0CF6-0B40-ABC3-13DB053803A6}" type="parTrans" cxnId="{D27CE7E6-59EF-3E47-83FA-A30E103BB489}">
      <dgm:prSet/>
      <dgm:spPr/>
      <dgm:t>
        <a:bodyPr/>
        <a:lstStyle/>
        <a:p>
          <a:endParaRPr lang="en-US"/>
        </a:p>
      </dgm:t>
    </dgm:pt>
    <dgm:pt modelId="{D6F5B4A4-51B5-B045-BA9E-8EB1CC1CA84C}" type="sibTrans" cxnId="{D27CE7E6-59EF-3E47-83FA-A30E103BB489}">
      <dgm:prSet/>
      <dgm:spPr/>
      <dgm:t>
        <a:bodyPr/>
        <a:lstStyle/>
        <a:p>
          <a:endParaRPr lang="en-US"/>
        </a:p>
      </dgm:t>
    </dgm:pt>
    <dgm:pt modelId="{978A3FAD-5211-544A-91C2-7EC691D9EA51}" type="pres">
      <dgm:prSet presAssocID="{5CB60D3C-C0F8-45DF-A31B-8CFEA8FD13C5}" presName="vert0" presStyleCnt="0">
        <dgm:presLayoutVars>
          <dgm:dir/>
          <dgm:animOne val="branch"/>
          <dgm:animLvl val="lvl"/>
        </dgm:presLayoutVars>
      </dgm:prSet>
      <dgm:spPr/>
    </dgm:pt>
    <dgm:pt modelId="{FFAAEE88-615A-2748-8308-5067B0B596E9}" type="pres">
      <dgm:prSet presAssocID="{3813F85E-2109-2C4E-90F1-214552605285}" presName="thickLine" presStyleLbl="alignNode1" presStyleIdx="0" presStyleCnt="3"/>
      <dgm:spPr/>
    </dgm:pt>
    <dgm:pt modelId="{ABCF2DD4-48BE-AA47-BDEF-ED5BCB5C0405}" type="pres">
      <dgm:prSet presAssocID="{3813F85E-2109-2C4E-90F1-214552605285}" presName="horz1" presStyleCnt="0"/>
      <dgm:spPr/>
    </dgm:pt>
    <dgm:pt modelId="{EFB4A519-6E98-0843-B662-4D51D3C78D1D}" type="pres">
      <dgm:prSet presAssocID="{3813F85E-2109-2C4E-90F1-214552605285}" presName="tx1" presStyleLbl="revTx" presStyleIdx="0" presStyleCnt="3"/>
      <dgm:spPr/>
    </dgm:pt>
    <dgm:pt modelId="{04CFB2EA-CB20-2245-AEEB-DEE9F484F648}" type="pres">
      <dgm:prSet presAssocID="{3813F85E-2109-2C4E-90F1-214552605285}" presName="vert1" presStyleCnt="0"/>
      <dgm:spPr/>
    </dgm:pt>
    <dgm:pt modelId="{EAE7FDCD-CECE-7142-82DF-6A3B347C404E}" type="pres">
      <dgm:prSet presAssocID="{D95867FD-D116-4AFC-B2CA-E937B94D2914}" presName="thickLine" presStyleLbl="alignNode1" presStyleIdx="1" presStyleCnt="3"/>
      <dgm:spPr/>
    </dgm:pt>
    <dgm:pt modelId="{BC019A5A-B8F2-7445-8FA5-D04E17457D6C}" type="pres">
      <dgm:prSet presAssocID="{D95867FD-D116-4AFC-B2CA-E937B94D2914}" presName="horz1" presStyleCnt="0"/>
      <dgm:spPr/>
    </dgm:pt>
    <dgm:pt modelId="{41411588-5AB2-9A4D-99D8-92195A7C7FDE}" type="pres">
      <dgm:prSet presAssocID="{D95867FD-D116-4AFC-B2CA-E937B94D2914}" presName="tx1" presStyleLbl="revTx" presStyleIdx="1" presStyleCnt="3"/>
      <dgm:spPr/>
    </dgm:pt>
    <dgm:pt modelId="{11EE05C6-65B7-F343-B922-12DA4E966516}" type="pres">
      <dgm:prSet presAssocID="{D95867FD-D116-4AFC-B2CA-E937B94D2914}" presName="vert1" presStyleCnt="0"/>
      <dgm:spPr/>
    </dgm:pt>
    <dgm:pt modelId="{D48BEE1E-2876-A740-97AB-48719A7E891E}" type="pres">
      <dgm:prSet presAssocID="{FBD4C034-A28E-7540-BF5B-8BAF951D9FEA}" presName="thickLine" presStyleLbl="alignNode1" presStyleIdx="2" presStyleCnt="3"/>
      <dgm:spPr/>
    </dgm:pt>
    <dgm:pt modelId="{E75C4852-0255-3943-88E2-6514DB1B1213}" type="pres">
      <dgm:prSet presAssocID="{FBD4C034-A28E-7540-BF5B-8BAF951D9FEA}" presName="horz1" presStyleCnt="0"/>
      <dgm:spPr/>
    </dgm:pt>
    <dgm:pt modelId="{C2CD4136-7B53-5749-81A8-DD5C66FFBA59}" type="pres">
      <dgm:prSet presAssocID="{FBD4C034-A28E-7540-BF5B-8BAF951D9FEA}" presName="tx1" presStyleLbl="revTx" presStyleIdx="2" presStyleCnt="3"/>
      <dgm:spPr/>
    </dgm:pt>
    <dgm:pt modelId="{60547EE8-4F15-5740-986F-0FB179ED1989}" type="pres">
      <dgm:prSet presAssocID="{FBD4C034-A28E-7540-BF5B-8BAF951D9FEA}" presName="vert1" presStyleCnt="0"/>
      <dgm:spPr/>
    </dgm:pt>
  </dgm:ptLst>
  <dgm:cxnLst>
    <dgm:cxn modelId="{A3E36F60-F114-3148-97BD-9CB9F302AE08}" type="presOf" srcId="{D95867FD-D116-4AFC-B2CA-E937B94D2914}" destId="{41411588-5AB2-9A4D-99D8-92195A7C7FDE}" srcOrd="0" destOrd="0" presId="urn:microsoft.com/office/officeart/2008/layout/LinedList"/>
    <dgm:cxn modelId="{64DC2B92-8FD2-E64E-985F-3FF9A627CEB8}" type="presOf" srcId="{5CB60D3C-C0F8-45DF-A31B-8CFEA8FD13C5}" destId="{978A3FAD-5211-544A-91C2-7EC691D9EA51}" srcOrd="0" destOrd="0" presId="urn:microsoft.com/office/officeart/2008/layout/LinedList"/>
    <dgm:cxn modelId="{DADE78B3-A4B0-4B05-9E1D-4FE323400BD2}" srcId="{5CB60D3C-C0F8-45DF-A31B-8CFEA8FD13C5}" destId="{D95867FD-D116-4AFC-B2CA-E937B94D2914}" srcOrd="1" destOrd="0" parTransId="{8B9EC07E-99E9-414C-BC09-0C3CC274A1B4}" sibTransId="{D1CF4127-4B1D-42DF-8E6C-7EB460771EBA}"/>
    <dgm:cxn modelId="{36C4CAB9-BCF5-2448-8924-86E31E560709}" srcId="{5CB60D3C-C0F8-45DF-A31B-8CFEA8FD13C5}" destId="{3813F85E-2109-2C4E-90F1-214552605285}" srcOrd="0" destOrd="0" parTransId="{40FC955B-DDE3-914A-84F3-B608155C1280}" sibTransId="{64ED43FB-5C05-E541-B206-7233595139BA}"/>
    <dgm:cxn modelId="{80A59DBE-D38E-A240-8573-BA344A3319BA}" type="presOf" srcId="{3813F85E-2109-2C4E-90F1-214552605285}" destId="{EFB4A519-6E98-0843-B662-4D51D3C78D1D}" srcOrd="0" destOrd="0" presId="urn:microsoft.com/office/officeart/2008/layout/LinedList"/>
    <dgm:cxn modelId="{1A5CF1BF-910E-E847-B6BE-B4801757A042}" type="presOf" srcId="{FBD4C034-A28E-7540-BF5B-8BAF951D9FEA}" destId="{C2CD4136-7B53-5749-81A8-DD5C66FFBA59}" srcOrd="0" destOrd="0" presId="urn:microsoft.com/office/officeart/2008/layout/LinedList"/>
    <dgm:cxn modelId="{D27CE7E6-59EF-3E47-83FA-A30E103BB489}" srcId="{5CB60D3C-C0F8-45DF-A31B-8CFEA8FD13C5}" destId="{FBD4C034-A28E-7540-BF5B-8BAF951D9FEA}" srcOrd="2" destOrd="0" parTransId="{8B6AAEBA-0CF6-0B40-ABC3-13DB053803A6}" sibTransId="{D6F5B4A4-51B5-B045-BA9E-8EB1CC1CA84C}"/>
    <dgm:cxn modelId="{5F8E8393-0058-8D4B-A3BC-C8AB742348E6}" type="presParOf" srcId="{978A3FAD-5211-544A-91C2-7EC691D9EA51}" destId="{FFAAEE88-615A-2748-8308-5067B0B596E9}" srcOrd="0" destOrd="0" presId="urn:microsoft.com/office/officeart/2008/layout/LinedList"/>
    <dgm:cxn modelId="{06AD984E-89ED-204F-8342-9CA177A81501}" type="presParOf" srcId="{978A3FAD-5211-544A-91C2-7EC691D9EA51}" destId="{ABCF2DD4-48BE-AA47-BDEF-ED5BCB5C0405}" srcOrd="1" destOrd="0" presId="urn:microsoft.com/office/officeart/2008/layout/LinedList"/>
    <dgm:cxn modelId="{101E7F32-45AF-BB40-ABCA-1CD5B8F0769D}" type="presParOf" srcId="{ABCF2DD4-48BE-AA47-BDEF-ED5BCB5C0405}" destId="{EFB4A519-6E98-0843-B662-4D51D3C78D1D}" srcOrd="0" destOrd="0" presId="urn:microsoft.com/office/officeart/2008/layout/LinedList"/>
    <dgm:cxn modelId="{734D8F7E-BD86-704F-97F6-04DD765BDB63}" type="presParOf" srcId="{ABCF2DD4-48BE-AA47-BDEF-ED5BCB5C0405}" destId="{04CFB2EA-CB20-2245-AEEB-DEE9F484F648}" srcOrd="1" destOrd="0" presId="urn:microsoft.com/office/officeart/2008/layout/LinedList"/>
    <dgm:cxn modelId="{6934B9B1-C8E0-9B45-BE59-A9F3FBBDDBE6}" type="presParOf" srcId="{978A3FAD-5211-544A-91C2-7EC691D9EA51}" destId="{EAE7FDCD-CECE-7142-82DF-6A3B347C404E}" srcOrd="2" destOrd="0" presId="urn:microsoft.com/office/officeart/2008/layout/LinedList"/>
    <dgm:cxn modelId="{95CD3CDA-F67B-AF4B-871A-776337E9D36E}" type="presParOf" srcId="{978A3FAD-5211-544A-91C2-7EC691D9EA51}" destId="{BC019A5A-B8F2-7445-8FA5-D04E17457D6C}" srcOrd="3" destOrd="0" presId="urn:microsoft.com/office/officeart/2008/layout/LinedList"/>
    <dgm:cxn modelId="{563085EF-1061-F445-9F72-4DE796E66230}" type="presParOf" srcId="{BC019A5A-B8F2-7445-8FA5-D04E17457D6C}" destId="{41411588-5AB2-9A4D-99D8-92195A7C7FDE}" srcOrd="0" destOrd="0" presId="urn:microsoft.com/office/officeart/2008/layout/LinedList"/>
    <dgm:cxn modelId="{A39705F6-6F17-ED4A-A98F-F7FF63B1C03A}" type="presParOf" srcId="{BC019A5A-B8F2-7445-8FA5-D04E17457D6C}" destId="{11EE05C6-65B7-F343-B922-12DA4E966516}" srcOrd="1" destOrd="0" presId="urn:microsoft.com/office/officeart/2008/layout/LinedList"/>
    <dgm:cxn modelId="{EC2C960A-8DEB-484B-A1E2-94862D63BEE4}" type="presParOf" srcId="{978A3FAD-5211-544A-91C2-7EC691D9EA51}" destId="{D48BEE1E-2876-A740-97AB-48719A7E891E}" srcOrd="4" destOrd="0" presId="urn:microsoft.com/office/officeart/2008/layout/LinedList"/>
    <dgm:cxn modelId="{CD586B84-EFD6-1142-A581-12C1B50ECA46}" type="presParOf" srcId="{978A3FAD-5211-544A-91C2-7EC691D9EA51}" destId="{E75C4852-0255-3943-88E2-6514DB1B1213}" srcOrd="5" destOrd="0" presId="urn:microsoft.com/office/officeart/2008/layout/LinedList"/>
    <dgm:cxn modelId="{DC515DEB-6AE1-C548-8BC6-817F11D9A84B}" type="presParOf" srcId="{E75C4852-0255-3943-88E2-6514DB1B1213}" destId="{C2CD4136-7B53-5749-81A8-DD5C66FFBA59}" srcOrd="0" destOrd="0" presId="urn:microsoft.com/office/officeart/2008/layout/LinedList"/>
    <dgm:cxn modelId="{A2CAE170-D444-F943-AFFB-350CBA19BA8B}" type="presParOf" srcId="{E75C4852-0255-3943-88E2-6514DB1B1213}" destId="{60547EE8-4F15-5740-986F-0FB179ED198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B60D3C-C0F8-45DF-A31B-8CFEA8FD13C5}"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US"/>
        </a:p>
      </dgm:t>
    </dgm:pt>
    <dgm:pt modelId="{5D7D7CF6-E362-4791-B02E-3201FF2DD440}">
      <dgm:prSet/>
      <dgm:spPr/>
      <dgm:t>
        <a:bodyPr/>
        <a:lstStyle/>
        <a:p>
          <a:r>
            <a:rPr lang="en-US" dirty="0"/>
            <a:t>Multiple regression is an extension of linear regression. It finds the relationship between multiple independent and dependent variable. It tells us how well the plane/model fits the data.</a:t>
          </a:r>
        </a:p>
      </dgm:t>
    </dgm:pt>
    <dgm:pt modelId="{1F57A26A-406E-46C6-8B26-FAE79FA7227A}" type="parTrans" cxnId="{A23D11AF-EA88-44E2-B0A1-0A7F2F849DA3}">
      <dgm:prSet/>
      <dgm:spPr/>
      <dgm:t>
        <a:bodyPr/>
        <a:lstStyle/>
        <a:p>
          <a:endParaRPr lang="en-US"/>
        </a:p>
      </dgm:t>
    </dgm:pt>
    <dgm:pt modelId="{B5090A0B-70B5-47EF-AA48-14DDCA4C52AF}" type="sibTrans" cxnId="{A23D11AF-EA88-44E2-B0A1-0A7F2F849DA3}">
      <dgm:prSet/>
      <dgm:spPr/>
      <dgm:t>
        <a:bodyPr/>
        <a:lstStyle/>
        <a:p>
          <a:endParaRPr lang="en-US"/>
        </a:p>
      </dgm:t>
    </dgm:pt>
    <dgm:pt modelId="{D95867FD-D116-4AFC-B2CA-E937B94D2914}">
      <dgm:prSet/>
      <dgm:spPr/>
      <dgm:t>
        <a:bodyPr/>
        <a:lstStyle/>
        <a:p>
          <a:r>
            <a:rPr lang="en-US" b="0" i="0" dirty="0"/>
            <a:t>R-squared is a statistical measure of how close the data are to the fitted regression line.</a:t>
          </a:r>
          <a:endParaRPr lang="en-US" dirty="0"/>
        </a:p>
      </dgm:t>
    </dgm:pt>
    <dgm:pt modelId="{8B9EC07E-99E9-414C-BC09-0C3CC274A1B4}" type="parTrans" cxnId="{DADE78B3-A4B0-4B05-9E1D-4FE323400BD2}">
      <dgm:prSet/>
      <dgm:spPr/>
      <dgm:t>
        <a:bodyPr/>
        <a:lstStyle/>
        <a:p>
          <a:endParaRPr lang="en-US"/>
        </a:p>
      </dgm:t>
    </dgm:pt>
    <dgm:pt modelId="{D1CF4127-4B1D-42DF-8E6C-7EB460771EBA}" type="sibTrans" cxnId="{DADE78B3-A4B0-4B05-9E1D-4FE323400BD2}">
      <dgm:prSet/>
      <dgm:spPr/>
      <dgm:t>
        <a:bodyPr/>
        <a:lstStyle/>
        <a:p>
          <a:endParaRPr lang="en-US"/>
        </a:p>
      </dgm:t>
    </dgm:pt>
    <dgm:pt modelId="{4E716A51-76E7-2043-9C17-389FBD9A385F}">
      <dgm:prSet/>
      <dgm:spPr/>
      <dgm:t>
        <a:bodyPr/>
        <a:lstStyle/>
        <a:p>
          <a:r>
            <a:rPr lang="en-US" dirty="0"/>
            <a:t>We used multiple linear regression to calculate the r-squared values for the best attributes that we found in the linear regression model.</a:t>
          </a:r>
        </a:p>
      </dgm:t>
    </dgm:pt>
    <dgm:pt modelId="{0D27AF89-4AA5-8B4C-ACD5-651EA56A34C4}" type="parTrans" cxnId="{0F2A6970-EFDF-564E-B3A2-C13927269662}">
      <dgm:prSet/>
      <dgm:spPr/>
      <dgm:t>
        <a:bodyPr/>
        <a:lstStyle/>
        <a:p>
          <a:endParaRPr lang="en-US"/>
        </a:p>
      </dgm:t>
    </dgm:pt>
    <dgm:pt modelId="{5F60231D-52DA-6F4F-952C-AF130489A200}" type="sibTrans" cxnId="{0F2A6970-EFDF-564E-B3A2-C13927269662}">
      <dgm:prSet/>
      <dgm:spPr/>
      <dgm:t>
        <a:bodyPr/>
        <a:lstStyle/>
        <a:p>
          <a:endParaRPr lang="en-US"/>
        </a:p>
      </dgm:t>
    </dgm:pt>
    <dgm:pt modelId="{CAC22CA3-5E97-D24F-B8B2-A2975F6AAC54}" type="pres">
      <dgm:prSet presAssocID="{5CB60D3C-C0F8-45DF-A31B-8CFEA8FD13C5}" presName="vert0" presStyleCnt="0">
        <dgm:presLayoutVars>
          <dgm:dir/>
          <dgm:animOne val="branch"/>
          <dgm:animLvl val="lvl"/>
        </dgm:presLayoutVars>
      </dgm:prSet>
      <dgm:spPr/>
    </dgm:pt>
    <dgm:pt modelId="{478EA831-5CA9-344C-B2B9-53ABE713536D}" type="pres">
      <dgm:prSet presAssocID="{5D7D7CF6-E362-4791-B02E-3201FF2DD440}" presName="thickLine" presStyleLbl="alignNode1" presStyleIdx="0" presStyleCnt="3"/>
      <dgm:spPr/>
    </dgm:pt>
    <dgm:pt modelId="{628D4F39-4207-874E-A5B9-89CBD3BB8025}" type="pres">
      <dgm:prSet presAssocID="{5D7D7CF6-E362-4791-B02E-3201FF2DD440}" presName="horz1" presStyleCnt="0"/>
      <dgm:spPr/>
    </dgm:pt>
    <dgm:pt modelId="{18E13611-28A1-3744-8A05-D944F86DD65E}" type="pres">
      <dgm:prSet presAssocID="{5D7D7CF6-E362-4791-B02E-3201FF2DD440}" presName="tx1" presStyleLbl="revTx" presStyleIdx="0" presStyleCnt="3"/>
      <dgm:spPr/>
    </dgm:pt>
    <dgm:pt modelId="{EEE2B2F4-6C1E-E644-863D-674B4F3E1139}" type="pres">
      <dgm:prSet presAssocID="{5D7D7CF6-E362-4791-B02E-3201FF2DD440}" presName="vert1" presStyleCnt="0"/>
      <dgm:spPr/>
    </dgm:pt>
    <dgm:pt modelId="{F4B83115-1661-6A44-90EC-40ED06C32EA2}" type="pres">
      <dgm:prSet presAssocID="{4E716A51-76E7-2043-9C17-389FBD9A385F}" presName="thickLine" presStyleLbl="alignNode1" presStyleIdx="1" presStyleCnt="3"/>
      <dgm:spPr/>
    </dgm:pt>
    <dgm:pt modelId="{F402A3AC-1DE1-8F42-ABA0-8A0B82905E9D}" type="pres">
      <dgm:prSet presAssocID="{4E716A51-76E7-2043-9C17-389FBD9A385F}" presName="horz1" presStyleCnt="0"/>
      <dgm:spPr/>
    </dgm:pt>
    <dgm:pt modelId="{E6C486AB-0B12-F642-8A34-9440A4EFB671}" type="pres">
      <dgm:prSet presAssocID="{4E716A51-76E7-2043-9C17-389FBD9A385F}" presName="tx1" presStyleLbl="revTx" presStyleIdx="1" presStyleCnt="3"/>
      <dgm:spPr/>
    </dgm:pt>
    <dgm:pt modelId="{8291B64B-9F22-494E-B69F-370E3E660217}" type="pres">
      <dgm:prSet presAssocID="{4E716A51-76E7-2043-9C17-389FBD9A385F}" presName="vert1" presStyleCnt="0"/>
      <dgm:spPr/>
    </dgm:pt>
    <dgm:pt modelId="{F6861837-E5B0-904C-A173-BF0656217331}" type="pres">
      <dgm:prSet presAssocID="{D95867FD-D116-4AFC-B2CA-E937B94D2914}" presName="thickLine" presStyleLbl="alignNode1" presStyleIdx="2" presStyleCnt="3"/>
      <dgm:spPr/>
    </dgm:pt>
    <dgm:pt modelId="{989ADE25-28B9-3C44-B55B-F29676639BE0}" type="pres">
      <dgm:prSet presAssocID="{D95867FD-D116-4AFC-B2CA-E937B94D2914}" presName="horz1" presStyleCnt="0"/>
      <dgm:spPr/>
    </dgm:pt>
    <dgm:pt modelId="{023731CB-298B-DA41-ABBA-024013E8E8D7}" type="pres">
      <dgm:prSet presAssocID="{D95867FD-D116-4AFC-B2CA-E937B94D2914}" presName="tx1" presStyleLbl="revTx" presStyleIdx="2" presStyleCnt="3"/>
      <dgm:spPr/>
    </dgm:pt>
    <dgm:pt modelId="{060C8D3F-2A73-0848-B6F1-D297AEC06D4B}" type="pres">
      <dgm:prSet presAssocID="{D95867FD-D116-4AFC-B2CA-E937B94D2914}" presName="vert1" presStyleCnt="0"/>
      <dgm:spPr/>
    </dgm:pt>
  </dgm:ptLst>
  <dgm:cxnLst>
    <dgm:cxn modelId="{EAD40228-180E-EA44-8CBC-1737ECC89E76}" type="presOf" srcId="{5CB60D3C-C0F8-45DF-A31B-8CFEA8FD13C5}" destId="{CAC22CA3-5E97-D24F-B8B2-A2975F6AAC54}" srcOrd="0" destOrd="0" presId="urn:microsoft.com/office/officeart/2008/layout/LinedList"/>
    <dgm:cxn modelId="{0F2A6970-EFDF-564E-B3A2-C13927269662}" srcId="{5CB60D3C-C0F8-45DF-A31B-8CFEA8FD13C5}" destId="{4E716A51-76E7-2043-9C17-389FBD9A385F}" srcOrd="1" destOrd="0" parTransId="{0D27AF89-4AA5-8B4C-ACD5-651EA56A34C4}" sibTransId="{5F60231D-52DA-6F4F-952C-AF130489A200}"/>
    <dgm:cxn modelId="{A23D11AF-EA88-44E2-B0A1-0A7F2F849DA3}" srcId="{5CB60D3C-C0F8-45DF-A31B-8CFEA8FD13C5}" destId="{5D7D7CF6-E362-4791-B02E-3201FF2DD440}" srcOrd="0" destOrd="0" parTransId="{1F57A26A-406E-46C6-8B26-FAE79FA7227A}" sibTransId="{B5090A0B-70B5-47EF-AA48-14DDCA4C52AF}"/>
    <dgm:cxn modelId="{DADE78B3-A4B0-4B05-9E1D-4FE323400BD2}" srcId="{5CB60D3C-C0F8-45DF-A31B-8CFEA8FD13C5}" destId="{D95867FD-D116-4AFC-B2CA-E937B94D2914}" srcOrd="2" destOrd="0" parTransId="{8B9EC07E-99E9-414C-BC09-0C3CC274A1B4}" sibTransId="{D1CF4127-4B1D-42DF-8E6C-7EB460771EBA}"/>
    <dgm:cxn modelId="{83B39CB4-F9B2-3044-A9A0-DEAED95AC089}" type="presOf" srcId="{5D7D7CF6-E362-4791-B02E-3201FF2DD440}" destId="{18E13611-28A1-3744-8A05-D944F86DD65E}" srcOrd="0" destOrd="0" presId="urn:microsoft.com/office/officeart/2008/layout/LinedList"/>
    <dgm:cxn modelId="{1DEDC4BD-232E-8C49-9410-AC568BE758A3}" type="presOf" srcId="{D95867FD-D116-4AFC-B2CA-E937B94D2914}" destId="{023731CB-298B-DA41-ABBA-024013E8E8D7}" srcOrd="0" destOrd="0" presId="urn:microsoft.com/office/officeart/2008/layout/LinedList"/>
    <dgm:cxn modelId="{A2D9C1EE-88CD-7A46-A782-32702D611904}" type="presOf" srcId="{4E716A51-76E7-2043-9C17-389FBD9A385F}" destId="{E6C486AB-0B12-F642-8A34-9440A4EFB671}" srcOrd="0" destOrd="0" presId="urn:microsoft.com/office/officeart/2008/layout/LinedList"/>
    <dgm:cxn modelId="{03195CF4-AB14-F340-A85E-EF1E4094F0C0}" type="presParOf" srcId="{CAC22CA3-5E97-D24F-B8B2-A2975F6AAC54}" destId="{478EA831-5CA9-344C-B2B9-53ABE713536D}" srcOrd="0" destOrd="0" presId="urn:microsoft.com/office/officeart/2008/layout/LinedList"/>
    <dgm:cxn modelId="{DC0D221F-9136-584D-9F25-B3E6DDD894B2}" type="presParOf" srcId="{CAC22CA3-5E97-D24F-B8B2-A2975F6AAC54}" destId="{628D4F39-4207-874E-A5B9-89CBD3BB8025}" srcOrd="1" destOrd="0" presId="urn:microsoft.com/office/officeart/2008/layout/LinedList"/>
    <dgm:cxn modelId="{6FFC6926-A462-C647-B792-0174E25D8CD3}" type="presParOf" srcId="{628D4F39-4207-874E-A5B9-89CBD3BB8025}" destId="{18E13611-28A1-3744-8A05-D944F86DD65E}" srcOrd="0" destOrd="0" presId="urn:microsoft.com/office/officeart/2008/layout/LinedList"/>
    <dgm:cxn modelId="{4847A67D-3231-A54D-92EA-56D185FCFE88}" type="presParOf" srcId="{628D4F39-4207-874E-A5B9-89CBD3BB8025}" destId="{EEE2B2F4-6C1E-E644-863D-674B4F3E1139}" srcOrd="1" destOrd="0" presId="urn:microsoft.com/office/officeart/2008/layout/LinedList"/>
    <dgm:cxn modelId="{7DFE6CAC-4B1C-3744-B173-228D3A1D5096}" type="presParOf" srcId="{CAC22CA3-5E97-D24F-B8B2-A2975F6AAC54}" destId="{F4B83115-1661-6A44-90EC-40ED06C32EA2}" srcOrd="2" destOrd="0" presId="urn:microsoft.com/office/officeart/2008/layout/LinedList"/>
    <dgm:cxn modelId="{B2CC0D35-4E45-1A4A-A4C2-3BA8DCB4802D}" type="presParOf" srcId="{CAC22CA3-5E97-D24F-B8B2-A2975F6AAC54}" destId="{F402A3AC-1DE1-8F42-ABA0-8A0B82905E9D}" srcOrd="3" destOrd="0" presId="urn:microsoft.com/office/officeart/2008/layout/LinedList"/>
    <dgm:cxn modelId="{139E7931-D68A-034D-A8BF-50F6617DFC0A}" type="presParOf" srcId="{F402A3AC-1DE1-8F42-ABA0-8A0B82905E9D}" destId="{E6C486AB-0B12-F642-8A34-9440A4EFB671}" srcOrd="0" destOrd="0" presId="urn:microsoft.com/office/officeart/2008/layout/LinedList"/>
    <dgm:cxn modelId="{5DE3170F-6865-4C4F-880F-D302B790C1F2}" type="presParOf" srcId="{F402A3AC-1DE1-8F42-ABA0-8A0B82905E9D}" destId="{8291B64B-9F22-494E-B69F-370E3E660217}" srcOrd="1" destOrd="0" presId="urn:microsoft.com/office/officeart/2008/layout/LinedList"/>
    <dgm:cxn modelId="{B3342EBC-9D24-3F4C-903B-382CA61230ED}" type="presParOf" srcId="{CAC22CA3-5E97-D24F-B8B2-A2975F6AAC54}" destId="{F6861837-E5B0-904C-A173-BF0656217331}" srcOrd="4" destOrd="0" presId="urn:microsoft.com/office/officeart/2008/layout/LinedList"/>
    <dgm:cxn modelId="{E4D7CA30-4DB3-6C43-9DA5-B958B913B2D2}" type="presParOf" srcId="{CAC22CA3-5E97-D24F-B8B2-A2975F6AAC54}" destId="{989ADE25-28B9-3C44-B55B-F29676639BE0}" srcOrd="5" destOrd="0" presId="urn:microsoft.com/office/officeart/2008/layout/LinedList"/>
    <dgm:cxn modelId="{73255508-FFEF-C548-8948-DE61F9580A31}" type="presParOf" srcId="{989ADE25-28B9-3C44-B55B-F29676639BE0}" destId="{023731CB-298B-DA41-ABBA-024013E8E8D7}" srcOrd="0" destOrd="0" presId="urn:microsoft.com/office/officeart/2008/layout/LinedList"/>
    <dgm:cxn modelId="{30807944-5FAA-2548-AC23-D57A81817E02}" type="presParOf" srcId="{989ADE25-28B9-3C44-B55B-F29676639BE0}" destId="{060C8D3F-2A73-0848-B6F1-D297AEC06D4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A55A47-86FE-455F-B886-57496988387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04A8AADB-ACB7-4201-B4A5-EDC344AAFD3C}">
      <dgm:prSet/>
      <dgm:spPr/>
      <dgm:t>
        <a:bodyPr/>
        <a:lstStyle/>
        <a:p>
          <a:r>
            <a:rPr lang="en-US" b="0" i="0" dirty="0"/>
            <a:t>Ensemble models in machine learning combine the decisions from multiple models to improve the overall performance. These algorithms are divide and conquer approach which is used to improve the overall performance.</a:t>
          </a:r>
          <a:endParaRPr lang="en-US" i="0" dirty="0"/>
        </a:p>
      </dgm:t>
    </dgm:pt>
    <dgm:pt modelId="{85473615-2CB7-4889-9FBC-83B570CF1BF5}" type="parTrans" cxnId="{9B804D99-116E-472A-8A2A-AA9786FE4E81}">
      <dgm:prSet/>
      <dgm:spPr/>
      <dgm:t>
        <a:bodyPr/>
        <a:lstStyle/>
        <a:p>
          <a:endParaRPr lang="en-US"/>
        </a:p>
      </dgm:t>
    </dgm:pt>
    <dgm:pt modelId="{1D6BF8F6-066B-4C63-BC19-ADEF786BB436}" type="sibTrans" cxnId="{9B804D99-116E-472A-8A2A-AA9786FE4E81}">
      <dgm:prSet/>
      <dgm:spPr/>
      <dgm:t>
        <a:bodyPr/>
        <a:lstStyle/>
        <a:p>
          <a:endParaRPr lang="en-US"/>
        </a:p>
      </dgm:t>
    </dgm:pt>
    <dgm:pt modelId="{8D383AAE-B0DC-40CF-A298-2416C7B46240}">
      <dgm:prSet/>
      <dgm:spPr/>
      <dgm:t>
        <a:bodyPr/>
        <a:lstStyle/>
        <a:p>
          <a:r>
            <a:rPr lang="en-US" b="0" i="0" dirty="0"/>
            <a:t>These methods are designed to improve the stability and the accuracy of Machine Learning algorithms.</a:t>
          </a:r>
        </a:p>
      </dgm:t>
    </dgm:pt>
    <dgm:pt modelId="{79C098EB-6985-4E4C-874D-5D69F541E302}" type="parTrans" cxnId="{23FAD9DA-B0EF-45EB-8FDC-8656C483E267}">
      <dgm:prSet/>
      <dgm:spPr/>
      <dgm:t>
        <a:bodyPr/>
        <a:lstStyle/>
        <a:p>
          <a:endParaRPr lang="en-US"/>
        </a:p>
      </dgm:t>
    </dgm:pt>
    <dgm:pt modelId="{9510A327-D07B-4734-B0B8-442381570F41}" type="sibTrans" cxnId="{23FAD9DA-B0EF-45EB-8FDC-8656C483E267}">
      <dgm:prSet/>
      <dgm:spPr/>
      <dgm:t>
        <a:bodyPr/>
        <a:lstStyle/>
        <a:p>
          <a:endParaRPr lang="en-US"/>
        </a:p>
      </dgm:t>
    </dgm:pt>
    <dgm:pt modelId="{3086F257-337D-452E-8CB4-187056B2098B}">
      <dgm:prSet/>
      <dgm:spPr/>
      <dgm:t>
        <a:bodyPr/>
        <a:lstStyle/>
        <a:p>
          <a:r>
            <a:rPr lang="en-US" dirty="0"/>
            <a:t>The algorithms used are</a:t>
          </a:r>
        </a:p>
        <a:p>
          <a:r>
            <a:rPr lang="en-US" dirty="0"/>
            <a:t>	1) Decision Tree Regressor</a:t>
          </a:r>
        </a:p>
        <a:p>
          <a:r>
            <a:rPr lang="en-US" dirty="0"/>
            <a:t>	2) Random Forest Regressor</a:t>
          </a:r>
        </a:p>
        <a:p>
          <a:r>
            <a:rPr lang="en-US" dirty="0"/>
            <a:t>	3) Bagging Regressor</a:t>
          </a:r>
        </a:p>
        <a:p>
          <a:endParaRPr lang="en-US" dirty="0"/>
        </a:p>
      </dgm:t>
    </dgm:pt>
    <dgm:pt modelId="{5EBBBBAE-8DBA-48FF-9A39-054C9C843864}" type="parTrans" cxnId="{11EE231F-92CA-4088-B917-8A76905FC190}">
      <dgm:prSet/>
      <dgm:spPr/>
      <dgm:t>
        <a:bodyPr/>
        <a:lstStyle/>
        <a:p>
          <a:endParaRPr lang="en-US"/>
        </a:p>
      </dgm:t>
    </dgm:pt>
    <dgm:pt modelId="{F3E80F48-5598-4563-8F1D-4FCC9D5BAE69}" type="sibTrans" cxnId="{11EE231F-92CA-4088-B917-8A76905FC190}">
      <dgm:prSet/>
      <dgm:spPr/>
      <dgm:t>
        <a:bodyPr/>
        <a:lstStyle/>
        <a:p>
          <a:endParaRPr lang="en-US"/>
        </a:p>
      </dgm:t>
    </dgm:pt>
    <dgm:pt modelId="{4EFC6907-3B93-1747-95C0-F7322AC94CA7}" type="pres">
      <dgm:prSet presAssocID="{BAA55A47-86FE-455F-B886-574969883876}" presName="vert0" presStyleCnt="0">
        <dgm:presLayoutVars>
          <dgm:dir/>
          <dgm:animOne val="branch"/>
          <dgm:animLvl val="lvl"/>
        </dgm:presLayoutVars>
      </dgm:prSet>
      <dgm:spPr/>
    </dgm:pt>
    <dgm:pt modelId="{526D737B-4DCC-CA47-AB5A-4DA04F2495CA}" type="pres">
      <dgm:prSet presAssocID="{04A8AADB-ACB7-4201-B4A5-EDC344AAFD3C}" presName="thickLine" presStyleLbl="alignNode1" presStyleIdx="0" presStyleCnt="3"/>
      <dgm:spPr/>
    </dgm:pt>
    <dgm:pt modelId="{8CBCF111-6EF2-7546-BE35-44B1B3684E7F}" type="pres">
      <dgm:prSet presAssocID="{04A8AADB-ACB7-4201-B4A5-EDC344AAFD3C}" presName="horz1" presStyleCnt="0"/>
      <dgm:spPr/>
    </dgm:pt>
    <dgm:pt modelId="{3985423F-10E6-0343-94B2-1BACCFCA077A}" type="pres">
      <dgm:prSet presAssocID="{04A8AADB-ACB7-4201-B4A5-EDC344AAFD3C}" presName="tx1" presStyleLbl="revTx" presStyleIdx="0" presStyleCnt="3"/>
      <dgm:spPr/>
    </dgm:pt>
    <dgm:pt modelId="{93D7FF8E-89F1-5B47-92A0-BAB2489BA94E}" type="pres">
      <dgm:prSet presAssocID="{04A8AADB-ACB7-4201-B4A5-EDC344AAFD3C}" presName="vert1" presStyleCnt="0"/>
      <dgm:spPr/>
    </dgm:pt>
    <dgm:pt modelId="{68ADC162-E069-C54C-A076-5BED2DC76F52}" type="pres">
      <dgm:prSet presAssocID="{8D383AAE-B0DC-40CF-A298-2416C7B46240}" presName="thickLine" presStyleLbl="alignNode1" presStyleIdx="1" presStyleCnt="3"/>
      <dgm:spPr/>
    </dgm:pt>
    <dgm:pt modelId="{1569F652-CBF3-4A43-97FA-A50C4ADF4DB3}" type="pres">
      <dgm:prSet presAssocID="{8D383AAE-B0DC-40CF-A298-2416C7B46240}" presName="horz1" presStyleCnt="0"/>
      <dgm:spPr/>
    </dgm:pt>
    <dgm:pt modelId="{58D10155-DD7D-F44B-9D0F-3ECD88BBF447}" type="pres">
      <dgm:prSet presAssocID="{8D383AAE-B0DC-40CF-A298-2416C7B46240}" presName="tx1" presStyleLbl="revTx" presStyleIdx="1" presStyleCnt="3"/>
      <dgm:spPr/>
    </dgm:pt>
    <dgm:pt modelId="{AE7D0DB2-A384-B14B-879E-0FD4385C1B51}" type="pres">
      <dgm:prSet presAssocID="{8D383AAE-B0DC-40CF-A298-2416C7B46240}" presName="vert1" presStyleCnt="0"/>
      <dgm:spPr/>
    </dgm:pt>
    <dgm:pt modelId="{79A7B331-A4FC-AF44-9DE2-78870C80D523}" type="pres">
      <dgm:prSet presAssocID="{3086F257-337D-452E-8CB4-187056B2098B}" presName="thickLine" presStyleLbl="alignNode1" presStyleIdx="2" presStyleCnt="3"/>
      <dgm:spPr/>
    </dgm:pt>
    <dgm:pt modelId="{70C1E0CE-18C3-B148-AF5A-6010CB9D181C}" type="pres">
      <dgm:prSet presAssocID="{3086F257-337D-452E-8CB4-187056B2098B}" presName="horz1" presStyleCnt="0"/>
      <dgm:spPr/>
    </dgm:pt>
    <dgm:pt modelId="{DE9C55E1-F609-AC42-9F9D-DA2873673E91}" type="pres">
      <dgm:prSet presAssocID="{3086F257-337D-452E-8CB4-187056B2098B}" presName="tx1" presStyleLbl="revTx" presStyleIdx="2" presStyleCnt="3"/>
      <dgm:spPr/>
    </dgm:pt>
    <dgm:pt modelId="{F457EE25-A874-074B-A1C1-9A0E3314A156}" type="pres">
      <dgm:prSet presAssocID="{3086F257-337D-452E-8CB4-187056B2098B}" presName="vert1" presStyleCnt="0"/>
      <dgm:spPr/>
    </dgm:pt>
  </dgm:ptLst>
  <dgm:cxnLst>
    <dgm:cxn modelId="{CAD4A803-EB77-3C48-BA5B-A331E1A15DC4}" type="presOf" srcId="{8D383AAE-B0DC-40CF-A298-2416C7B46240}" destId="{58D10155-DD7D-F44B-9D0F-3ECD88BBF447}" srcOrd="0" destOrd="0" presId="urn:microsoft.com/office/officeart/2008/layout/LinedList"/>
    <dgm:cxn modelId="{11EE231F-92CA-4088-B917-8A76905FC190}" srcId="{BAA55A47-86FE-455F-B886-574969883876}" destId="{3086F257-337D-452E-8CB4-187056B2098B}" srcOrd="2" destOrd="0" parTransId="{5EBBBBAE-8DBA-48FF-9A39-054C9C843864}" sibTransId="{F3E80F48-5598-4563-8F1D-4FCC9D5BAE69}"/>
    <dgm:cxn modelId="{C956CA81-2192-A54A-8D8D-94C877DC75D8}" type="presOf" srcId="{04A8AADB-ACB7-4201-B4A5-EDC344AAFD3C}" destId="{3985423F-10E6-0343-94B2-1BACCFCA077A}" srcOrd="0" destOrd="0" presId="urn:microsoft.com/office/officeart/2008/layout/LinedList"/>
    <dgm:cxn modelId="{9B804D99-116E-472A-8A2A-AA9786FE4E81}" srcId="{BAA55A47-86FE-455F-B886-574969883876}" destId="{04A8AADB-ACB7-4201-B4A5-EDC344AAFD3C}" srcOrd="0" destOrd="0" parTransId="{85473615-2CB7-4889-9FBC-83B570CF1BF5}" sibTransId="{1D6BF8F6-066B-4C63-BC19-ADEF786BB436}"/>
    <dgm:cxn modelId="{32B1C2AD-3F19-8B40-92F0-62B41DAB48B1}" type="presOf" srcId="{BAA55A47-86FE-455F-B886-574969883876}" destId="{4EFC6907-3B93-1747-95C0-F7322AC94CA7}" srcOrd="0" destOrd="0" presId="urn:microsoft.com/office/officeart/2008/layout/LinedList"/>
    <dgm:cxn modelId="{225CB8D1-D43F-6141-AD3C-4FF7A5E16658}" type="presOf" srcId="{3086F257-337D-452E-8CB4-187056B2098B}" destId="{DE9C55E1-F609-AC42-9F9D-DA2873673E91}" srcOrd="0" destOrd="0" presId="urn:microsoft.com/office/officeart/2008/layout/LinedList"/>
    <dgm:cxn modelId="{23FAD9DA-B0EF-45EB-8FDC-8656C483E267}" srcId="{BAA55A47-86FE-455F-B886-574969883876}" destId="{8D383AAE-B0DC-40CF-A298-2416C7B46240}" srcOrd="1" destOrd="0" parTransId="{79C098EB-6985-4E4C-874D-5D69F541E302}" sibTransId="{9510A327-D07B-4734-B0B8-442381570F41}"/>
    <dgm:cxn modelId="{B18DBD78-EF97-8B4C-B4D1-207A29E86986}" type="presParOf" srcId="{4EFC6907-3B93-1747-95C0-F7322AC94CA7}" destId="{526D737B-4DCC-CA47-AB5A-4DA04F2495CA}" srcOrd="0" destOrd="0" presId="urn:microsoft.com/office/officeart/2008/layout/LinedList"/>
    <dgm:cxn modelId="{8C8998CF-6BA8-3B4B-B4A1-B64A60D8FAED}" type="presParOf" srcId="{4EFC6907-3B93-1747-95C0-F7322AC94CA7}" destId="{8CBCF111-6EF2-7546-BE35-44B1B3684E7F}" srcOrd="1" destOrd="0" presId="urn:microsoft.com/office/officeart/2008/layout/LinedList"/>
    <dgm:cxn modelId="{7EDF1131-57FA-C440-8890-F5A34B9A369A}" type="presParOf" srcId="{8CBCF111-6EF2-7546-BE35-44B1B3684E7F}" destId="{3985423F-10E6-0343-94B2-1BACCFCA077A}" srcOrd="0" destOrd="0" presId="urn:microsoft.com/office/officeart/2008/layout/LinedList"/>
    <dgm:cxn modelId="{C0B1FF83-FAB7-C043-874A-42557423FD5C}" type="presParOf" srcId="{8CBCF111-6EF2-7546-BE35-44B1B3684E7F}" destId="{93D7FF8E-89F1-5B47-92A0-BAB2489BA94E}" srcOrd="1" destOrd="0" presId="urn:microsoft.com/office/officeart/2008/layout/LinedList"/>
    <dgm:cxn modelId="{ACF92925-4B80-F84E-871F-EFDD93A51F51}" type="presParOf" srcId="{4EFC6907-3B93-1747-95C0-F7322AC94CA7}" destId="{68ADC162-E069-C54C-A076-5BED2DC76F52}" srcOrd="2" destOrd="0" presId="urn:microsoft.com/office/officeart/2008/layout/LinedList"/>
    <dgm:cxn modelId="{97BDB57D-B2ED-8E4B-9D3D-9BA57DF31EE9}" type="presParOf" srcId="{4EFC6907-3B93-1747-95C0-F7322AC94CA7}" destId="{1569F652-CBF3-4A43-97FA-A50C4ADF4DB3}" srcOrd="3" destOrd="0" presId="urn:microsoft.com/office/officeart/2008/layout/LinedList"/>
    <dgm:cxn modelId="{85E75EF0-3CE0-2A46-ADB0-2140C9C36618}" type="presParOf" srcId="{1569F652-CBF3-4A43-97FA-A50C4ADF4DB3}" destId="{58D10155-DD7D-F44B-9D0F-3ECD88BBF447}" srcOrd="0" destOrd="0" presId="urn:microsoft.com/office/officeart/2008/layout/LinedList"/>
    <dgm:cxn modelId="{96EFFFBD-EDC2-B44C-86AC-F5DFF54931D0}" type="presParOf" srcId="{1569F652-CBF3-4A43-97FA-A50C4ADF4DB3}" destId="{AE7D0DB2-A384-B14B-879E-0FD4385C1B51}" srcOrd="1" destOrd="0" presId="urn:microsoft.com/office/officeart/2008/layout/LinedList"/>
    <dgm:cxn modelId="{3AA31861-94FB-AB4E-A917-104B239C17A8}" type="presParOf" srcId="{4EFC6907-3B93-1747-95C0-F7322AC94CA7}" destId="{79A7B331-A4FC-AF44-9DE2-78870C80D523}" srcOrd="4" destOrd="0" presId="urn:microsoft.com/office/officeart/2008/layout/LinedList"/>
    <dgm:cxn modelId="{BC5FAD4B-3EAE-C14A-95F3-E411FE65B1C3}" type="presParOf" srcId="{4EFC6907-3B93-1747-95C0-F7322AC94CA7}" destId="{70C1E0CE-18C3-B148-AF5A-6010CB9D181C}" srcOrd="5" destOrd="0" presId="urn:microsoft.com/office/officeart/2008/layout/LinedList"/>
    <dgm:cxn modelId="{452F069F-B531-6549-8012-99133D725D31}" type="presParOf" srcId="{70C1E0CE-18C3-B148-AF5A-6010CB9D181C}" destId="{DE9C55E1-F609-AC42-9F9D-DA2873673E91}" srcOrd="0" destOrd="0" presId="urn:microsoft.com/office/officeart/2008/layout/LinedList"/>
    <dgm:cxn modelId="{4A333C74-48D9-DF4D-B5DC-1C7F870FCF2F}" type="presParOf" srcId="{70C1E0CE-18C3-B148-AF5A-6010CB9D181C}" destId="{F457EE25-A874-074B-A1C1-9A0E3314A1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13056-5AC7-4D58-BEE7-BD6F2896C526}">
      <dsp:nvSpPr>
        <dsp:cNvPr id="0" name=""/>
        <dsp:cNvSpPr/>
      </dsp:nvSpPr>
      <dsp:spPr>
        <a:xfrm>
          <a:off x="0" y="2170"/>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48D3E9-1274-4CA1-8D31-759B4C9EDFEC}">
      <dsp:nvSpPr>
        <dsp:cNvPr id="0" name=""/>
        <dsp:cNvSpPr/>
      </dsp:nvSpPr>
      <dsp:spPr>
        <a:xfrm>
          <a:off x="332837" y="249736"/>
          <a:ext cx="605159" cy="6051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806557-D0AE-422A-ABFE-81B178C31C27}">
      <dsp:nvSpPr>
        <dsp:cNvPr id="0" name=""/>
        <dsp:cNvSpPr/>
      </dsp:nvSpPr>
      <dsp:spPr>
        <a:xfrm>
          <a:off x="1270834" y="2170"/>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Introduction</a:t>
          </a:r>
        </a:p>
      </dsp:txBody>
      <dsp:txXfrm>
        <a:off x="1270834" y="2170"/>
        <a:ext cx="3553182" cy="1100289"/>
      </dsp:txXfrm>
    </dsp:sp>
    <dsp:sp modelId="{9E71310A-F8BD-4F23-854B-10BABFB2CA7F}">
      <dsp:nvSpPr>
        <dsp:cNvPr id="0" name=""/>
        <dsp:cNvSpPr/>
      </dsp:nvSpPr>
      <dsp:spPr>
        <a:xfrm>
          <a:off x="0" y="1377533"/>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5EAEB-57FA-4ECB-9056-1A32DB17D472}">
      <dsp:nvSpPr>
        <dsp:cNvPr id="0" name=""/>
        <dsp:cNvSpPr/>
      </dsp:nvSpPr>
      <dsp:spPr>
        <a:xfrm>
          <a:off x="332837" y="1625098"/>
          <a:ext cx="605159" cy="6051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AE2E343-78FD-494F-8095-B151813798AE}">
      <dsp:nvSpPr>
        <dsp:cNvPr id="0" name=""/>
        <dsp:cNvSpPr/>
      </dsp:nvSpPr>
      <dsp:spPr>
        <a:xfrm>
          <a:off x="1270834" y="1377533"/>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Datasets</a:t>
          </a:r>
        </a:p>
      </dsp:txBody>
      <dsp:txXfrm>
        <a:off x="1270834" y="1377533"/>
        <a:ext cx="3553182" cy="1100289"/>
      </dsp:txXfrm>
    </dsp:sp>
    <dsp:sp modelId="{6DC73357-261B-4370-9672-4C6B2BD6BD05}">
      <dsp:nvSpPr>
        <dsp:cNvPr id="0" name=""/>
        <dsp:cNvSpPr/>
      </dsp:nvSpPr>
      <dsp:spPr>
        <a:xfrm>
          <a:off x="0" y="2752895"/>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7E03E9-AE67-488D-911C-D3D41C2C1765}">
      <dsp:nvSpPr>
        <dsp:cNvPr id="0" name=""/>
        <dsp:cNvSpPr/>
      </dsp:nvSpPr>
      <dsp:spPr>
        <a:xfrm>
          <a:off x="332837" y="3000460"/>
          <a:ext cx="605159" cy="6051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42E866D-37C4-4FA3-9287-BB2870F5C9E7}">
      <dsp:nvSpPr>
        <dsp:cNvPr id="0" name=""/>
        <dsp:cNvSpPr/>
      </dsp:nvSpPr>
      <dsp:spPr>
        <a:xfrm>
          <a:off x="1270834" y="2752895"/>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dirty="0"/>
            <a:t>Experiments</a:t>
          </a:r>
        </a:p>
      </dsp:txBody>
      <dsp:txXfrm>
        <a:off x="1270834" y="2752895"/>
        <a:ext cx="3553182" cy="1100289"/>
      </dsp:txXfrm>
    </dsp:sp>
    <dsp:sp modelId="{8E71548E-7E42-443B-9215-90DC29CC3E3D}">
      <dsp:nvSpPr>
        <dsp:cNvPr id="0" name=""/>
        <dsp:cNvSpPr/>
      </dsp:nvSpPr>
      <dsp:spPr>
        <a:xfrm>
          <a:off x="0" y="4128257"/>
          <a:ext cx="4824017" cy="11002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88D2BB-2FC6-4DD3-A6F8-06FF800E3E0B}">
      <dsp:nvSpPr>
        <dsp:cNvPr id="0" name=""/>
        <dsp:cNvSpPr/>
      </dsp:nvSpPr>
      <dsp:spPr>
        <a:xfrm>
          <a:off x="332837" y="4375822"/>
          <a:ext cx="605159" cy="6051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1B6191D-BB2A-4C97-A029-C8C0C5699EF7}">
      <dsp:nvSpPr>
        <dsp:cNvPr id="0" name=""/>
        <dsp:cNvSpPr/>
      </dsp:nvSpPr>
      <dsp:spPr>
        <a:xfrm>
          <a:off x="1270834" y="4128257"/>
          <a:ext cx="3553182" cy="110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447" tIns="116447" rIns="116447" bIns="116447" numCol="1" spcCol="1270" anchor="ctr" anchorCtr="0">
          <a:noAutofit/>
        </a:bodyPr>
        <a:lstStyle/>
        <a:p>
          <a:pPr marL="0" lvl="0" indent="0" algn="l" defTabSz="977900">
            <a:lnSpc>
              <a:spcPct val="100000"/>
            </a:lnSpc>
            <a:spcBef>
              <a:spcPct val="0"/>
            </a:spcBef>
            <a:spcAft>
              <a:spcPct val="35000"/>
            </a:spcAft>
            <a:buNone/>
          </a:pPr>
          <a:r>
            <a:rPr lang="en-US" sz="2200" kern="1200"/>
            <a:t>Conclusion</a:t>
          </a:r>
        </a:p>
      </dsp:txBody>
      <dsp:txXfrm>
        <a:off x="1270834" y="4128257"/>
        <a:ext cx="3553182" cy="11002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81978-1302-1C4A-A1F7-233A474E63C9}">
      <dsp:nvSpPr>
        <dsp:cNvPr id="0" name=""/>
        <dsp:cNvSpPr/>
      </dsp:nvSpPr>
      <dsp:spPr>
        <a:xfrm rot="5400000">
          <a:off x="5266817" y="-1252569"/>
          <a:ext cx="3145789" cy="6437376"/>
        </a:xfrm>
        <a:prstGeom prst="round2SameRect">
          <a:avLst/>
        </a:prstGeom>
        <a:solidFill>
          <a:schemeClr val="accent6">
            <a:alpha val="90000"/>
            <a:tint val="40000"/>
            <a:hueOff val="0"/>
            <a:satOff val="0"/>
            <a:lumOff val="0"/>
            <a:alphaOff val="0"/>
          </a:schemeClr>
        </a:solidFill>
        <a:ln w="6350" cap="flat" cmpd="sng" algn="ctr">
          <a:solidFill>
            <a:schemeClr val="accent6">
              <a:alpha val="90000"/>
              <a:tint val="40000"/>
              <a:hueOff val="0"/>
              <a:satOff val="0"/>
              <a:lumOff val="0"/>
              <a:alphaOff val="0"/>
            </a:schemeClr>
          </a:solidFill>
          <a:prstDash val="solid"/>
        </a:ln>
        <a:effectLst>
          <a:outerShdw blurRad="38100" dist="12700" dir="5400000" algn="ctr" rotWithShape="0">
            <a:srgbClr val="000000">
              <a:alpha val="63000"/>
            </a:srgbClr>
          </a:outerShdw>
        </a:effectLst>
      </dsp:spPr>
      <dsp:style>
        <a:lnRef idx="1">
          <a:scrgbClr r="0" g="0" b="0"/>
        </a:lnRef>
        <a:fillRef idx="1">
          <a:scrgbClr r="0" g="0" b="0"/>
        </a:fillRef>
        <a:effectRef idx="2">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dirty="0"/>
            <a:t>Population and Cases</a:t>
          </a:r>
        </a:p>
        <a:p>
          <a:pPr marL="228600" lvl="2" indent="-114300" algn="l" defTabSz="666750">
            <a:lnSpc>
              <a:spcPct val="90000"/>
            </a:lnSpc>
            <a:spcBef>
              <a:spcPct val="0"/>
            </a:spcBef>
            <a:spcAft>
              <a:spcPct val="15000"/>
            </a:spcAft>
            <a:buChar char="•"/>
          </a:pPr>
          <a:r>
            <a:rPr lang="en-US" sz="1500" kern="1200" dirty="0"/>
            <a:t>4 different set of cases count of Feb 29</a:t>
          </a:r>
          <a:r>
            <a:rPr lang="en-US" sz="1500" kern="1200" baseline="30000" dirty="0"/>
            <a:t>th</a:t>
          </a:r>
          <a:r>
            <a:rPr lang="en-US" sz="1500" kern="1200" dirty="0"/>
            <a:t>, Mar 17</a:t>
          </a:r>
          <a:r>
            <a:rPr lang="en-US" sz="1500" kern="1200" baseline="30000" dirty="0"/>
            <a:t>th</a:t>
          </a:r>
          <a:r>
            <a:rPr lang="en-US" sz="1500" kern="1200" dirty="0"/>
            <a:t>, Mar 31</a:t>
          </a:r>
          <a:r>
            <a:rPr lang="en-US" sz="1500" kern="1200" baseline="30000" dirty="0"/>
            <a:t>st</a:t>
          </a:r>
          <a:r>
            <a:rPr lang="en-US" sz="1500" kern="1200" dirty="0"/>
            <a:t> and April 19</a:t>
          </a:r>
          <a:r>
            <a:rPr lang="en-US" sz="1500" kern="1200" baseline="30000" dirty="0"/>
            <a:t>th</a:t>
          </a:r>
          <a:r>
            <a:rPr lang="en-US" sz="1500" kern="1200" dirty="0"/>
            <a:t>.</a:t>
          </a:r>
        </a:p>
        <a:p>
          <a:pPr marL="114300" lvl="1" indent="-114300" algn="l" defTabSz="666750">
            <a:lnSpc>
              <a:spcPct val="90000"/>
            </a:lnSpc>
            <a:spcBef>
              <a:spcPct val="0"/>
            </a:spcBef>
            <a:spcAft>
              <a:spcPct val="15000"/>
            </a:spcAft>
            <a:buChar char="•"/>
          </a:pPr>
          <a:r>
            <a:rPr lang="en-US" sz="1500" b="1" kern="1200" dirty="0"/>
            <a:t>Races Information </a:t>
          </a:r>
        </a:p>
        <a:p>
          <a:pPr marL="228600" lvl="2" indent="-114300" algn="l" defTabSz="666750">
            <a:lnSpc>
              <a:spcPct val="90000"/>
            </a:lnSpc>
            <a:spcBef>
              <a:spcPct val="0"/>
            </a:spcBef>
            <a:spcAft>
              <a:spcPct val="15000"/>
            </a:spcAft>
            <a:buChar char="•"/>
          </a:pPr>
          <a:r>
            <a:rPr lang="en-US" sz="1500" kern="1200" dirty="0"/>
            <a:t>Different Races in the state as Covid-19 originated in different country</a:t>
          </a:r>
        </a:p>
        <a:p>
          <a:pPr marL="114300" lvl="1" indent="-114300" algn="l" defTabSz="666750">
            <a:lnSpc>
              <a:spcPct val="90000"/>
            </a:lnSpc>
            <a:spcBef>
              <a:spcPct val="0"/>
            </a:spcBef>
            <a:spcAft>
              <a:spcPct val="15000"/>
            </a:spcAft>
            <a:buChar char="•"/>
          </a:pPr>
          <a:r>
            <a:rPr lang="en-US" sz="1500" b="1" kern="1200" dirty="0"/>
            <a:t>Environmental Factors </a:t>
          </a:r>
        </a:p>
        <a:p>
          <a:pPr marL="228600" lvl="2" indent="-114300" algn="l" defTabSz="666750">
            <a:lnSpc>
              <a:spcPct val="90000"/>
            </a:lnSpc>
            <a:spcBef>
              <a:spcPct val="0"/>
            </a:spcBef>
            <a:spcAft>
              <a:spcPct val="15000"/>
            </a:spcAft>
            <a:buChar char="•"/>
          </a:pPr>
          <a:r>
            <a:rPr lang="en-US" sz="1500" kern="1200"/>
            <a:t>Temperature, Pollution and the Employed people</a:t>
          </a:r>
        </a:p>
        <a:p>
          <a:pPr marL="114300" lvl="1" indent="-114300" algn="l" defTabSz="666750">
            <a:lnSpc>
              <a:spcPct val="90000"/>
            </a:lnSpc>
            <a:spcBef>
              <a:spcPct val="0"/>
            </a:spcBef>
            <a:spcAft>
              <a:spcPct val="15000"/>
            </a:spcAft>
            <a:buChar char="•"/>
          </a:pPr>
          <a:r>
            <a:rPr lang="en-US" sz="1500" b="1" kern="1200" dirty="0"/>
            <a:t>Chronic Disease Information</a:t>
          </a:r>
        </a:p>
        <a:p>
          <a:pPr marL="228600" lvl="2" indent="-114300" algn="l" defTabSz="666750">
            <a:lnSpc>
              <a:spcPct val="90000"/>
            </a:lnSpc>
            <a:spcBef>
              <a:spcPct val="0"/>
            </a:spcBef>
            <a:spcAft>
              <a:spcPct val="15000"/>
            </a:spcAft>
            <a:buChar char="•"/>
          </a:pPr>
          <a:r>
            <a:rPr lang="en-US" sz="1500" kern="1200"/>
            <a:t>Older adults and people of any age who have serious underlying medical conditions might be at higher risk for severe illness from COVID-19[1]</a:t>
          </a:r>
        </a:p>
      </dsp:txBody>
      <dsp:txXfrm rot="-5400000">
        <a:off x="3621024" y="546789"/>
        <a:ext cx="6283811" cy="2838659"/>
      </dsp:txXfrm>
    </dsp:sp>
    <dsp:sp modelId="{80F3F990-9BB5-D543-97E0-278E59225AD6}">
      <dsp:nvSpPr>
        <dsp:cNvPr id="0" name=""/>
        <dsp:cNvSpPr/>
      </dsp:nvSpPr>
      <dsp:spPr>
        <a:xfrm>
          <a:off x="0" y="0"/>
          <a:ext cx="3621024" cy="3932237"/>
        </a:xfrm>
        <a:prstGeom prst="roundRect">
          <a:avLst/>
        </a:prstGeom>
        <a:gradFill rotWithShape="0">
          <a:gsLst>
            <a:gs pos="0">
              <a:schemeClr val="accent6">
                <a:hueOff val="0"/>
                <a:satOff val="0"/>
                <a:lumOff val="0"/>
                <a:alphaOff val="0"/>
                <a:satMod val="100000"/>
                <a:lumMod val="100000"/>
              </a:schemeClr>
            </a:gs>
            <a:gs pos="50000">
              <a:schemeClr val="accent6">
                <a:hueOff val="0"/>
                <a:satOff val="0"/>
                <a:lumOff val="0"/>
                <a:alphaOff val="0"/>
                <a:shade val="99000"/>
                <a:satMod val="105000"/>
                <a:lumMod val="100000"/>
              </a:schemeClr>
            </a:gs>
            <a:gs pos="100000">
              <a:schemeClr val="accent6">
                <a:hueOff val="0"/>
                <a:satOff val="0"/>
                <a:lumOff val="0"/>
                <a:alphaOff val="0"/>
                <a:shade val="98000"/>
                <a:satMod val="105000"/>
                <a:lumMod val="100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dsp:spPr>
      <dsp:style>
        <a:lnRef idx="0">
          <a:scrgbClr r="0" g="0" b="0"/>
        </a:lnRef>
        <a:fillRef idx="3">
          <a:scrgbClr r="0" g="0" b="0"/>
        </a:fillRef>
        <a:effectRef idx="3">
          <a:scrgbClr r="0" g="0" b="0"/>
        </a:effectRef>
        <a:fontRef idx="minor">
          <a:schemeClr val="lt1"/>
        </a:fontRef>
      </dsp:style>
      <dsp:txBody>
        <a:bodyPr spcFirstLastPara="0" vert="horz" wrap="square" lIns="140970" tIns="70485" rIns="140970" bIns="70485" numCol="1" spcCol="1270" anchor="ctr" anchorCtr="0">
          <a:noAutofit/>
        </a:bodyPr>
        <a:lstStyle/>
        <a:p>
          <a:pPr marL="0" lvl="0" indent="0" algn="ctr" defTabSz="1644650">
            <a:lnSpc>
              <a:spcPct val="90000"/>
            </a:lnSpc>
            <a:spcBef>
              <a:spcPct val="0"/>
            </a:spcBef>
            <a:spcAft>
              <a:spcPct val="35000"/>
            </a:spcAft>
            <a:buNone/>
          </a:pPr>
          <a:r>
            <a:rPr lang="en-US" sz="3700" kern="1200" dirty="0" err="1"/>
            <a:t>Covid</a:t>
          </a:r>
          <a:r>
            <a:rPr lang="en-US" sz="3700" kern="1200" dirty="0"/>
            <a:t> – 19 cases spread can depend on the following factors</a:t>
          </a:r>
        </a:p>
      </dsp:txBody>
      <dsp:txXfrm>
        <a:off x="176764" y="176764"/>
        <a:ext cx="3267496" cy="3578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AAEE88-615A-2748-8308-5067B0B596E9}">
      <dsp:nvSpPr>
        <dsp:cNvPr id="0" name=""/>
        <dsp:cNvSpPr/>
      </dsp:nvSpPr>
      <dsp:spPr>
        <a:xfrm>
          <a:off x="0" y="2554"/>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B4A519-6E98-0843-B662-4D51D3C78D1D}">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Linear Regression tries to find out relationship between dependent and independent variable. Here the attributes are our independent variable and the cases are our dependent variable. It says about how well the line fits the data.</a:t>
          </a:r>
        </a:p>
      </dsp:txBody>
      <dsp:txXfrm>
        <a:off x="0" y="2554"/>
        <a:ext cx="5906181" cy="1741869"/>
      </dsp:txXfrm>
    </dsp:sp>
    <dsp:sp modelId="{EAE7FDCD-CECE-7142-82DF-6A3B347C404E}">
      <dsp:nvSpPr>
        <dsp:cNvPr id="0" name=""/>
        <dsp:cNvSpPr/>
      </dsp:nvSpPr>
      <dsp:spPr>
        <a:xfrm>
          <a:off x="0" y="1744424"/>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411588-5AB2-9A4D-99D8-92195A7C7FDE}">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P-value in Linear Regression determines which attribute/feature is meaningful and can be kept in the regression model. P-value which is &lt; 0.05 indicate that we can reject the null hypothesis. Null Hypothesis means there is no statistical significance between two variables.</a:t>
          </a:r>
        </a:p>
      </dsp:txBody>
      <dsp:txXfrm>
        <a:off x="0" y="1744424"/>
        <a:ext cx="5906181" cy="1741869"/>
      </dsp:txXfrm>
    </dsp:sp>
    <dsp:sp modelId="{D48BEE1E-2876-A740-97AB-48719A7E891E}">
      <dsp:nvSpPr>
        <dsp:cNvPr id="0" name=""/>
        <dsp:cNvSpPr/>
      </dsp:nvSpPr>
      <dsp:spPr>
        <a:xfrm>
          <a:off x="0" y="3486293"/>
          <a:ext cx="5906181"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CD4136-7B53-5749-81A8-DD5C66FFBA59}">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The first step of Linear Regression is that we found coefficients and p-value and r-squared value to determine the significant attribute from the datasets.</a:t>
          </a:r>
        </a:p>
      </dsp:txBody>
      <dsp:txXfrm>
        <a:off x="0" y="3486293"/>
        <a:ext cx="5906181" cy="17418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8EA831-5CA9-344C-B2B9-53ABE713536D}">
      <dsp:nvSpPr>
        <dsp:cNvPr id="0" name=""/>
        <dsp:cNvSpPr/>
      </dsp:nvSpPr>
      <dsp:spPr>
        <a:xfrm>
          <a:off x="0" y="2554"/>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E13611-28A1-3744-8A05-D944F86DD65E}">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Multiple regression is an extension of linear regression. It finds the relationship between multiple independent and dependent variable. It tells us how well the plane/model fits the data.</a:t>
          </a:r>
        </a:p>
      </dsp:txBody>
      <dsp:txXfrm>
        <a:off x="0" y="2554"/>
        <a:ext cx="5906181" cy="1741869"/>
      </dsp:txXfrm>
    </dsp:sp>
    <dsp:sp modelId="{F4B83115-1661-6A44-90EC-40ED06C32EA2}">
      <dsp:nvSpPr>
        <dsp:cNvPr id="0" name=""/>
        <dsp:cNvSpPr/>
      </dsp:nvSpPr>
      <dsp:spPr>
        <a:xfrm>
          <a:off x="0" y="1744424"/>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C486AB-0B12-F642-8A34-9440A4EFB671}">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We used multiple linear regression to calculate the r-squared values for the best attributes that we found in the linear regression model.</a:t>
          </a:r>
        </a:p>
      </dsp:txBody>
      <dsp:txXfrm>
        <a:off x="0" y="1744424"/>
        <a:ext cx="5906181" cy="1741869"/>
      </dsp:txXfrm>
    </dsp:sp>
    <dsp:sp modelId="{F6861837-E5B0-904C-A173-BF0656217331}">
      <dsp:nvSpPr>
        <dsp:cNvPr id="0" name=""/>
        <dsp:cNvSpPr/>
      </dsp:nvSpPr>
      <dsp:spPr>
        <a:xfrm>
          <a:off x="0" y="3486293"/>
          <a:ext cx="5906181"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731CB-298B-DA41-ABBA-024013E8E8D7}">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0" i="0" kern="1200" dirty="0"/>
            <a:t>R-squared is a statistical measure of how close the data are to the fitted regression line.</a:t>
          </a:r>
          <a:endParaRPr lang="en-US" sz="2200" kern="1200" dirty="0"/>
        </a:p>
      </dsp:txBody>
      <dsp:txXfrm>
        <a:off x="0" y="3486293"/>
        <a:ext cx="5906181" cy="17418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6D737B-4DCC-CA47-AB5A-4DA04F2495CA}">
      <dsp:nvSpPr>
        <dsp:cNvPr id="0" name=""/>
        <dsp:cNvSpPr/>
      </dsp:nvSpPr>
      <dsp:spPr>
        <a:xfrm>
          <a:off x="0" y="2554"/>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5423F-10E6-0343-94B2-1BACCFCA077A}">
      <dsp:nvSpPr>
        <dsp:cNvPr id="0" name=""/>
        <dsp:cNvSpPr/>
      </dsp:nvSpPr>
      <dsp:spPr>
        <a:xfrm>
          <a:off x="0" y="255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Ensemble models in machine learning combine the decisions from multiple models to improve the overall performance. These algorithms are divide and conquer approach which is used to improve the overall performance.</a:t>
          </a:r>
          <a:endParaRPr lang="en-US" sz="1700" i="0" kern="1200" dirty="0"/>
        </a:p>
      </dsp:txBody>
      <dsp:txXfrm>
        <a:off x="0" y="2554"/>
        <a:ext cx="5906181" cy="1741869"/>
      </dsp:txXfrm>
    </dsp:sp>
    <dsp:sp modelId="{68ADC162-E069-C54C-A076-5BED2DC76F52}">
      <dsp:nvSpPr>
        <dsp:cNvPr id="0" name=""/>
        <dsp:cNvSpPr/>
      </dsp:nvSpPr>
      <dsp:spPr>
        <a:xfrm>
          <a:off x="0" y="1744424"/>
          <a:ext cx="5906181" cy="0"/>
        </a:xfrm>
        <a:prstGeom prst="line">
          <a:avLst/>
        </a:prstGeom>
        <a:solidFill>
          <a:schemeClr val="accent2">
            <a:hueOff val="-661686"/>
            <a:satOff val="746"/>
            <a:lumOff val="1765"/>
            <a:alphaOff val="0"/>
          </a:schemeClr>
        </a:solidFill>
        <a:ln w="12700" cap="flat" cmpd="sng" algn="ctr">
          <a:solidFill>
            <a:schemeClr val="accent2">
              <a:hueOff val="-661686"/>
              <a:satOff val="746"/>
              <a:lumOff val="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D10155-DD7D-F44B-9D0F-3ECD88BBF447}">
      <dsp:nvSpPr>
        <dsp:cNvPr id="0" name=""/>
        <dsp:cNvSpPr/>
      </dsp:nvSpPr>
      <dsp:spPr>
        <a:xfrm>
          <a:off x="0" y="1744424"/>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These methods are designed to improve the stability and the accuracy of Machine Learning algorithms.</a:t>
          </a:r>
        </a:p>
      </dsp:txBody>
      <dsp:txXfrm>
        <a:off x="0" y="1744424"/>
        <a:ext cx="5906181" cy="1741869"/>
      </dsp:txXfrm>
    </dsp:sp>
    <dsp:sp modelId="{79A7B331-A4FC-AF44-9DE2-78870C80D523}">
      <dsp:nvSpPr>
        <dsp:cNvPr id="0" name=""/>
        <dsp:cNvSpPr/>
      </dsp:nvSpPr>
      <dsp:spPr>
        <a:xfrm>
          <a:off x="0" y="3486293"/>
          <a:ext cx="5906181" cy="0"/>
        </a:xfrm>
        <a:prstGeom prst="line">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9C55E1-F609-AC42-9F9D-DA2873673E91}">
      <dsp:nvSpPr>
        <dsp:cNvPr id="0" name=""/>
        <dsp:cNvSpPr/>
      </dsp:nvSpPr>
      <dsp:spPr>
        <a:xfrm>
          <a:off x="0" y="3486293"/>
          <a:ext cx="5906181" cy="1741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The algorithms used are</a:t>
          </a:r>
        </a:p>
        <a:p>
          <a:pPr marL="0" lvl="0" indent="0" algn="l" defTabSz="755650">
            <a:lnSpc>
              <a:spcPct val="90000"/>
            </a:lnSpc>
            <a:spcBef>
              <a:spcPct val="0"/>
            </a:spcBef>
            <a:spcAft>
              <a:spcPct val="35000"/>
            </a:spcAft>
            <a:buNone/>
          </a:pPr>
          <a:r>
            <a:rPr lang="en-US" sz="1700" kern="1200" dirty="0"/>
            <a:t>	1) Decision Tree Regressor</a:t>
          </a:r>
        </a:p>
        <a:p>
          <a:pPr marL="0" lvl="0" indent="0" algn="l" defTabSz="755650">
            <a:lnSpc>
              <a:spcPct val="90000"/>
            </a:lnSpc>
            <a:spcBef>
              <a:spcPct val="0"/>
            </a:spcBef>
            <a:spcAft>
              <a:spcPct val="35000"/>
            </a:spcAft>
            <a:buNone/>
          </a:pPr>
          <a:r>
            <a:rPr lang="en-US" sz="1700" kern="1200" dirty="0"/>
            <a:t>	2) Random Forest Regressor</a:t>
          </a:r>
        </a:p>
        <a:p>
          <a:pPr marL="0" lvl="0" indent="0" algn="l" defTabSz="755650">
            <a:lnSpc>
              <a:spcPct val="90000"/>
            </a:lnSpc>
            <a:spcBef>
              <a:spcPct val="0"/>
            </a:spcBef>
            <a:spcAft>
              <a:spcPct val="35000"/>
            </a:spcAft>
            <a:buNone/>
          </a:pPr>
          <a:r>
            <a:rPr lang="en-US" sz="1700" kern="1200" dirty="0"/>
            <a:t>	3) Bagging Regressor</a:t>
          </a:r>
        </a:p>
        <a:p>
          <a:pPr marL="0" lvl="0" indent="0" algn="l" defTabSz="755650">
            <a:lnSpc>
              <a:spcPct val="90000"/>
            </a:lnSpc>
            <a:spcBef>
              <a:spcPct val="0"/>
            </a:spcBef>
            <a:spcAft>
              <a:spcPct val="35000"/>
            </a:spcAft>
            <a:buNone/>
          </a:pPr>
          <a:endParaRPr lang="en-US" sz="1700" kern="1200" dirty="0"/>
        </a:p>
      </dsp:txBody>
      <dsp:txXfrm>
        <a:off x="0" y="3486293"/>
        <a:ext cx="5906181" cy="174186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B33B725-584A-D04C-A9DA-48425B7B2F21}" type="datetimeFigureOut">
              <a:rPr lang="en-US" smtClean="0"/>
              <a:t>4/24/20</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6A59BC9-9426-8E4E-8DE1-8C0ECBB9A9D2}" type="slidenum">
              <a:rPr lang="en-US" smtClean="0"/>
              <a:t>‹#›</a:t>
            </a:fld>
            <a:endParaRPr lang="en-US"/>
          </a:p>
        </p:txBody>
      </p:sp>
    </p:spTree>
    <p:extLst>
      <p:ext uri="{BB962C8B-B14F-4D97-AF65-F5344CB8AC3E}">
        <p14:creationId xmlns:p14="http://schemas.microsoft.com/office/powerpoint/2010/main" val="16280627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3B725-584A-D04C-A9DA-48425B7B2F21}"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050937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3B725-584A-D04C-A9DA-48425B7B2F21}"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136481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3B725-584A-D04C-A9DA-48425B7B2F21}"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4128121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9B33B725-584A-D04C-A9DA-48425B7B2F21}" type="datetimeFigureOut">
              <a:rPr lang="en-US" smtClean="0"/>
              <a:t>4/24/20</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32447587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33B725-584A-D04C-A9DA-48425B7B2F21}"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362561343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3B725-584A-D04C-A9DA-48425B7B2F21}"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2724401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33B725-584A-D04C-A9DA-48425B7B2F21}" type="datetimeFigureOut">
              <a:rPr lang="en-US" smtClean="0"/>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3673765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33B725-584A-D04C-A9DA-48425B7B2F21}" type="datetimeFigureOut">
              <a:rPr lang="en-US" smtClean="0"/>
              <a:t>4/24/20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9BC9-9426-8E4E-8DE1-8C0ECBB9A9D2}" type="slidenum">
              <a:rPr lang="en-US" smtClean="0"/>
              <a:t>‹#›</a:t>
            </a:fld>
            <a:endParaRPr lang="en-US"/>
          </a:p>
        </p:txBody>
      </p:sp>
    </p:spTree>
    <p:extLst>
      <p:ext uri="{BB962C8B-B14F-4D97-AF65-F5344CB8AC3E}">
        <p14:creationId xmlns:p14="http://schemas.microsoft.com/office/powerpoint/2010/main" val="4142711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B33B725-584A-D04C-A9DA-48425B7B2F21}" type="datetimeFigureOut">
              <a:rPr lang="en-US" smtClean="0"/>
              <a:t>4/24/20</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E6A59BC9-9426-8E4E-8DE1-8C0ECBB9A9D2}"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06519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9B33B725-584A-D04C-A9DA-48425B7B2F21}" type="datetimeFigureOut">
              <a:rPr lang="en-US" smtClean="0"/>
              <a:t>4/24/20</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E6A59BC9-9426-8E4E-8DE1-8C0ECBB9A9D2}"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27303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9B33B725-584A-D04C-A9DA-48425B7B2F21}" type="datetimeFigureOut">
              <a:rPr lang="en-US" smtClean="0"/>
              <a:t>4/24/20</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E6A59BC9-9426-8E4E-8DE1-8C0ECBB9A9D2}" type="slidenum">
              <a:rPr lang="en-US" smtClean="0"/>
              <a:t>‹#›</a:t>
            </a:fld>
            <a:endParaRPr lang="en-US"/>
          </a:p>
        </p:txBody>
      </p:sp>
    </p:spTree>
    <p:extLst>
      <p:ext uri="{BB962C8B-B14F-4D97-AF65-F5344CB8AC3E}">
        <p14:creationId xmlns:p14="http://schemas.microsoft.com/office/powerpoint/2010/main" val="6419943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comments" Target="../comments/comment1.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2" name="Rectangle 27">
            <a:extLst>
              <a:ext uri="{FF2B5EF4-FFF2-40B4-BE49-F238E27FC236}">
                <a16:creationId xmlns:a16="http://schemas.microsoft.com/office/drawing/2014/main" id="{A0D70C8A-A50E-4B41-86A2-E2F855812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43" name="Rectangle 29">
            <a:extLst>
              <a:ext uri="{FF2B5EF4-FFF2-40B4-BE49-F238E27FC236}">
                <a16:creationId xmlns:a16="http://schemas.microsoft.com/office/drawing/2014/main" id="{7203729A-66E4-4139-B3DB-CECEF6DA5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4" name="Rectangle 31">
            <a:extLst>
              <a:ext uri="{FF2B5EF4-FFF2-40B4-BE49-F238E27FC236}">
                <a16:creationId xmlns:a16="http://schemas.microsoft.com/office/drawing/2014/main" id="{8E653B29-CEC4-4D92-91C0-AED521DEBD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sp>
      <p:sp>
        <p:nvSpPr>
          <p:cNvPr id="2" name="Title 1">
            <a:extLst>
              <a:ext uri="{FF2B5EF4-FFF2-40B4-BE49-F238E27FC236}">
                <a16:creationId xmlns:a16="http://schemas.microsoft.com/office/drawing/2014/main" id="{F844A79E-664F-AE4E-A97D-B350712D52B9}"/>
              </a:ext>
            </a:extLst>
          </p:cNvPr>
          <p:cNvSpPr>
            <a:spLocks noGrp="1"/>
          </p:cNvSpPr>
          <p:nvPr>
            <p:ph type="ctrTitle"/>
          </p:nvPr>
        </p:nvSpPr>
        <p:spPr>
          <a:xfrm>
            <a:off x="802222" y="571990"/>
            <a:ext cx="6403499" cy="5399695"/>
          </a:xfrm>
        </p:spPr>
        <p:txBody>
          <a:bodyPr vert="horz" lIns="91440" tIns="45720" rIns="91440" bIns="45720" rtlCol="0" anchor="ctr">
            <a:normAutofit/>
          </a:bodyPr>
          <a:lstStyle/>
          <a:p>
            <a:pPr algn="l">
              <a:lnSpc>
                <a:spcPct val="90000"/>
              </a:lnSpc>
            </a:pPr>
            <a:r>
              <a:rPr lang="en-US" sz="4000" cap="none" spc="0" dirty="0"/>
              <a:t>A Study on the dataset of </a:t>
            </a:r>
            <a:r>
              <a:rPr lang="en-US" sz="4000" cap="none" spc="0" dirty="0" err="1"/>
              <a:t>Covid</a:t>
            </a:r>
            <a:r>
              <a:rPr lang="en-US" sz="4000" cap="none" spc="0" dirty="0"/>
              <a:t> - 19</a:t>
            </a:r>
          </a:p>
        </p:txBody>
      </p:sp>
      <p:sp>
        <p:nvSpPr>
          <p:cNvPr id="45" name="TextBox 2">
            <a:extLst>
              <a:ext uri="{FF2B5EF4-FFF2-40B4-BE49-F238E27FC236}">
                <a16:creationId xmlns:a16="http://schemas.microsoft.com/office/drawing/2014/main" id="{7450BEBC-86C4-4747-86E8-0EBC34E0D120}"/>
              </a:ext>
            </a:extLst>
          </p:cNvPr>
          <p:cNvSpPr txBox="1"/>
          <p:nvPr/>
        </p:nvSpPr>
        <p:spPr>
          <a:xfrm>
            <a:off x="7450695" y="1905655"/>
            <a:ext cx="4976001" cy="2494896"/>
          </a:xfrm>
          <a:prstGeom prst="rect">
            <a:avLst/>
          </a:prstGeom>
        </p:spPr>
        <p:txBody>
          <a:bodyPr vert="horz" lIns="91440" tIns="45720" rIns="91440" bIns="45720" rtlCol="0" anchor="ctr">
            <a:normAutofit/>
          </a:bodyPr>
          <a:lstStyle/>
          <a:p>
            <a:pPr indent="-182880" defTabSz="914400">
              <a:spcAft>
                <a:spcPts val="600"/>
              </a:spcAft>
              <a:buClr>
                <a:schemeClr val="tx1">
                  <a:lumMod val="85000"/>
                  <a:lumOff val="15000"/>
                </a:schemeClr>
              </a:buClr>
              <a:buFont typeface="Garamond" pitchFamily="18" charset="0"/>
              <a:buChar char="◦"/>
            </a:pPr>
            <a:r>
              <a:rPr lang="en-US" dirty="0" err="1"/>
              <a:t>Aparajitha</a:t>
            </a:r>
            <a:r>
              <a:rPr lang="en-US" dirty="0"/>
              <a:t> Sriram</a:t>
            </a:r>
          </a:p>
          <a:p>
            <a:pPr indent="-182880" defTabSz="914400">
              <a:spcAft>
                <a:spcPts val="600"/>
              </a:spcAft>
              <a:buClr>
                <a:schemeClr val="tx1">
                  <a:lumMod val="85000"/>
                  <a:lumOff val="15000"/>
                </a:schemeClr>
              </a:buClr>
              <a:buFont typeface="Garamond" pitchFamily="18" charset="0"/>
              <a:buChar char="◦"/>
            </a:pPr>
            <a:r>
              <a:rPr lang="en-US" dirty="0" err="1"/>
              <a:t>Monesa</a:t>
            </a:r>
            <a:r>
              <a:rPr lang="en-US" dirty="0"/>
              <a:t> </a:t>
            </a:r>
            <a:r>
              <a:rPr lang="en-US" dirty="0" err="1"/>
              <a:t>Thoguluva</a:t>
            </a:r>
            <a:r>
              <a:rPr lang="en-US" dirty="0"/>
              <a:t> </a:t>
            </a:r>
            <a:r>
              <a:rPr lang="en-US" dirty="0" err="1"/>
              <a:t>Janardhanan</a:t>
            </a:r>
            <a:endParaRPr lang="en-US" dirty="0"/>
          </a:p>
          <a:p>
            <a:pPr indent="-182880" defTabSz="914400">
              <a:spcAft>
                <a:spcPts val="600"/>
              </a:spcAft>
              <a:buClr>
                <a:schemeClr val="tx1">
                  <a:lumMod val="85000"/>
                  <a:lumOff val="15000"/>
                </a:schemeClr>
              </a:buClr>
              <a:buFont typeface="Garamond" pitchFamily="18" charset="0"/>
              <a:buChar char="◦"/>
            </a:pPr>
            <a:r>
              <a:rPr lang="en-US" dirty="0" err="1"/>
              <a:t>Shriya</a:t>
            </a:r>
            <a:r>
              <a:rPr lang="en-US" dirty="0"/>
              <a:t> Sharma</a:t>
            </a:r>
          </a:p>
        </p:txBody>
      </p:sp>
      <p:cxnSp>
        <p:nvCxnSpPr>
          <p:cNvPr id="34" name="Straight Connector 33">
            <a:extLst>
              <a:ext uri="{FF2B5EF4-FFF2-40B4-BE49-F238E27FC236}">
                <a16:creationId xmlns:a16="http://schemas.microsoft.com/office/drawing/2014/main" id="{8A5AEE14-4971-4A17-9134-2678A90F29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5731"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086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Mar 31</a:t>
            </a:r>
          </a:p>
        </p:txBody>
      </p:sp>
      <p:sp>
        <p:nvSpPr>
          <p:cNvPr id="89" name="Rectangle 88">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91" name="Rectangle 90">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5E188C98-B45F-8C4B-9C45-39C0A401A2C4}"/>
              </a:ext>
            </a:extLst>
          </p:cNvPr>
          <p:cNvPicPr>
            <a:picLocks noChangeAspect="1"/>
          </p:cNvPicPr>
          <p:nvPr/>
        </p:nvPicPr>
        <p:blipFill>
          <a:blip r:embed="rId2"/>
          <a:stretch>
            <a:fillRect/>
          </a:stretch>
        </p:blipFill>
        <p:spPr>
          <a:xfrm>
            <a:off x="1210590" y="1206902"/>
            <a:ext cx="4401291"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On March 31 we had about 100000 cases which was an exponential increase.</a:t>
            </a:r>
          </a:p>
          <a:p>
            <a:r>
              <a:rPr lang="en-US" dirty="0"/>
              <a:t>We could see some attributes in the Race gets eliminated as it doesn’t have any significant relation with the cases.</a:t>
            </a:r>
          </a:p>
          <a:p>
            <a:r>
              <a:rPr lang="en-US" dirty="0"/>
              <a:t>Population, </a:t>
            </a:r>
            <a:r>
              <a:rPr lang="en-US" dirty="0" err="1"/>
              <a:t>White_Race</a:t>
            </a:r>
            <a:r>
              <a:rPr lang="en-US" dirty="0"/>
              <a:t> and </a:t>
            </a:r>
            <a:r>
              <a:rPr lang="en-US" dirty="0" err="1"/>
              <a:t>Black_Or_African_Race</a:t>
            </a:r>
            <a:r>
              <a:rPr lang="en-US" dirty="0"/>
              <a:t> and </a:t>
            </a:r>
            <a:r>
              <a:rPr lang="en-US" dirty="0" err="1"/>
              <a:t>Employed_People</a:t>
            </a:r>
            <a:r>
              <a:rPr lang="en-US" dirty="0"/>
              <a:t> have higher R-Squared value compared to other attributes. </a:t>
            </a:r>
          </a:p>
        </p:txBody>
      </p:sp>
    </p:spTree>
    <p:extLst>
      <p:ext uri="{BB962C8B-B14F-4D97-AF65-F5344CB8AC3E}">
        <p14:creationId xmlns:p14="http://schemas.microsoft.com/office/powerpoint/2010/main" val="566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Apr 19</a:t>
            </a:r>
          </a:p>
        </p:txBody>
      </p:sp>
      <p:sp>
        <p:nvSpPr>
          <p:cNvPr id="62" name="Rectangle 61">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64" name="Rectangle 63">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7DD36991-64C4-8A4D-A959-9E6D529F7686}"/>
              </a:ext>
            </a:extLst>
          </p:cNvPr>
          <p:cNvPicPr>
            <a:picLocks noChangeAspect="1"/>
          </p:cNvPicPr>
          <p:nvPr/>
        </p:nvPicPr>
        <p:blipFill>
          <a:blip r:embed="rId2"/>
          <a:stretch>
            <a:fillRect/>
          </a:stretch>
        </p:blipFill>
        <p:spPr>
          <a:xfrm>
            <a:off x="1210590" y="1206902"/>
            <a:ext cx="4401291"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Our dataset is updated till April 19</a:t>
            </a:r>
            <a:r>
              <a:rPr lang="en-US" baseline="30000" dirty="0"/>
              <a:t>th</a:t>
            </a:r>
            <a:r>
              <a:rPr lang="en-US" dirty="0"/>
              <a:t> which was nearly 750000.</a:t>
            </a:r>
          </a:p>
          <a:p>
            <a:r>
              <a:rPr lang="en-US" dirty="0"/>
              <a:t>Data related to population and chronic diseases are considered to have significant relation with the model.</a:t>
            </a:r>
          </a:p>
          <a:p>
            <a:r>
              <a:rPr lang="en-US" dirty="0"/>
              <a:t>Population, </a:t>
            </a:r>
            <a:r>
              <a:rPr lang="en-US" dirty="0" err="1"/>
              <a:t>Black_Or_African_Race</a:t>
            </a:r>
            <a:r>
              <a:rPr lang="en-US" dirty="0"/>
              <a:t>, </a:t>
            </a:r>
            <a:r>
              <a:rPr lang="en-US" dirty="0" err="1"/>
              <a:t>Employed_People</a:t>
            </a:r>
            <a:r>
              <a:rPr lang="en-US" dirty="0"/>
              <a:t> and chronic diseases like Asthma, Diabetes, </a:t>
            </a:r>
            <a:r>
              <a:rPr lang="en-US" dirty="0" err="1"/>
              <a:t>High_Blood_Pressure</a:t>
            </a:r>
            <a:r>
              <a:rPr lang="en-US" dirty="0"/>
              <a:t> are having a good r-Squared value.</a:t>
            </a:r>
          </a:p>
        </p:txBody>
      </p:sp>
    </p:spTree>
    <p:extLst>
      <p:ext uri="{BB962C8B-B14F-4D97-AF65-F5344CB8AC3E}">
        <p14:creationId xmlns:p14="http://schemas.microsoft.com/office/powerpoint/2010/main" val="1719502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p:txBody>
          <a:bodyPr/>
          <a:lstStyle/>
          <a:p>
            <a:r>
              <a:rPr lang="en-US"/>
              <a:t>Regression Analysis</a:t>
            </a:r>
            <a:endParaRPr lang="en-US" dirty="0"/>
          </a:p>
        </p:txBody>
      </p:sp>
      <p:sp>
        <p:nvSpPr>
          <p:cNvPr id="3" name="Content Placeholder 2">
            <a:extLst>
              <a:ext uri="{FF2B5EF4-FFF2-40B4-BE49-F238E27FC236}">
                <a16:creationId xmlns:a16="http://schemas.microsoft.com/office/drawing/2014/main" id="{93B38426-1331-2B41-B6CB-39FC078B915F}"/>
              </a:ext>
            </a:extLst>
          </p:cNvPr>
          <p:cNvSpPr>
            <a:spLocks noGrp="1"/>
          </p:cNvSpPr>
          <p:nvPr>
            <p:ph idx="1"/>
          </p:nvPr>
        </p:nvSpPr>
        <p:spPr/>
        <p:txBody>
          <a:bodyPr/>
          <a:lstStyle/>
          <a:p>
            <a:r>
              <a:rPr lang="en-US" dirty="0"/>
              <a:t>We could find attributes which had significant relation in the start and slowly it got eliminated from the model after the exponential rise.</a:t>
            </a:r>
          </a:p>
          <a:p>
            <a:r>
              <a:rPr lang="en-US" dirty="0"/>
              <a:t>We could conclude that attributes like Population, </a:t>
            </a:r>
            <a:r>
              <a:rPr lang="en-US" dirty="0" err="1"/>
              <a:t>Employed_People</a:t>
            </a:r>
            <a:r>
              <a:rPr lang="en-US" dirty="0"/>
              <a:t>, People with chronic disease,  White Race, Asian Race, </a:t>
            </a:r>
            <a:r>
              <a:rPr lang="en-US" dirty="0" err="1"/>
              <a:t>Two_Or_More_Race</a:t>
            </a:r>
            <a:r>
              <a:rPr lang="en-US" dirty="0"/>
              <a:t>, </a:t>
            </a:r>
            <a:r>
              <a:rPr lang="en-US" dirty="0" err="1"/>
              <a:t>Black_Or_African_Race</a:t>
            </a:r>
            <a:r>
              <a:rPr lang="en-US" dirty="0"/>
              <a:t> are the attributes which are significant to the model.</a:t>
            </a:r>
          </a:p>
          <a:p>
            <a:r>
              <a:rPr lang="en-US" dirty="0"/>
              <a:t>Air Pollution, Temperature, Age, and chronic disease related to Heart does not have any significant relation to the model.</a:t>
            </a:r>
          </a:p>
          <a:p>
            <a:r>
              <a:rPr lang="en-US" dirty="0"/>
              <a:t>We are eliminating the attributes which are not significant for the next step of our study.</a:t>
            </a:r>
          </a:p>
        </p:txBody>
      </p:sp>
    </p:spTree>
    <p:extLst>
      <p:ext uri="{BB962C8B-B14F-4D97-AF65-F5344CB8AC3E}">
        <p14:creationId xmlns:p14="http://schemas.microsoft.com/office/powerpoint/2010/main" val="1779135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050CDFE5-1992-D443-9672-D7F619738C05}"/>
              </a:ext>
            </a:extLst>
          </p:cNvPr>
          <p:cNvSpPr>
            <a:spLocks noGrp="1"/>
          </p:cNvSpPr>
          <p:nvPr>
            <p:ph type="title"/>
          </p:nvPr>
        </p:nvSpPr>
        <p:spPr>
          <a:xfrm>
            <a:off x="573409" y="559477"/>
            <a:ext cx="3765200" cy="5709931"/>
          </a:xfrm>
        </p:spPr>
        <p:txBody>
          <a:bodyPr>
            <a:normAutofit/>
          </a:bodyPr>
          <a:lstStyle/>
          <a:p>
            <a:pPr algn="ctr"/>
            <a:r>
              <a:rPr lang="en-US" sz="4400"/>
              <a:t>Next Steps:</a:t>
            </a:r>
          </a:p>
        </p:txBody>
      </p:sp>
      <p:sp>
        <p:nvSpPr>
          <p:cNvPr id="3" name="Content Placeholder 2">
            <a:extLst>
              <a:ext uri="{FF2B5EF4-FFF2-40B4-BE49-F238E27FC236}">
                <a16:creationId xmlns:a16="http://schemas.microsoft.com/office/drawing/2014/main" id="{2384566D-5A9E-0E4D-937A-FA69518D5EFF}"/>
              </a:ext>
            </a:extLst>
          </p:cNvPr>
          <p:cNvSpPr>
            <a:spLocks noGrp="1"/>
          </p:cNvSpPr>
          <p:nvPr>
            <p:ph idx="1"/>
          </p:nvPr>
        </p:nvSpPr>
        <p:spPr>
          <a:xfrm>
            <a:off x="5478124" y="559477"/>
            <a:ext cx="5647076" cy="5475563"/>
          </a:xfrm>
        </p:spPr>
        <p:txBody>
          <a:bodyPr anchor="ctr">
            <a:normAutofit/>
          </a:bodyPr>
          <a:lstStyle/>
          <a:p>
            <a:r>
              <a:rPr lang="en-US" dirty="0"/>
              <a:t>The next step in our study is trying to find out which model will suit our data.</a:t>
            </a:r>
          </a:p>
          <a:p>
            <a:r>
              <a:rPr lang="en-US" dirty="0"/>
              <a:t>This step will have only the best attributes which we have taken from the regression analysis.</a:t>
            </a:r>
          </a:p>
          <a:p>
            <a:r>
              <a:rPr lang="en-US" dirty="0"/>
              <a:t>We decided to use Ensemble learning for comparing multiple models.</a:t>
            </a:r>
          </a:p>
          <a:p>
            <a:r>
              <a:rPr lang="en-US" dirty="0"/>
              <a:t>Score is calculated which gives us which model will predict our data best.</a:t>
            </a:r>
          </a:p>
          <a:p>
            <a:endParaRPr lang="en-US" dirty="0"/>
          </a:p>
        </p:txBody>
      </p:sp>
    </p:spTree>
    <p:extLst>
      <p:ext uri="{BB962C8B-B14F-4D97-AF65-F5344CB8AC3E}">
        <p14:creationId xmlns:p14="http://schemas.microsoft.com/office/powerpoint/2010/main" val="1702029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78E84571-B851-DF40-8CFC-A1FEF6803B5F}"/>
              </a:ext>
            </a:extLst>
          </p:cNvPr>
          <p:cNvSpPr>
            <a:spLocks noGrp="1"/>
          </p:cNvSpPr>
          <p:nvPr>
            <p:ph type="title"/>
          </p:nvPr>
        </p:nvSpPr>
        <p:spPr>
          <a:xfrm>
            <a:off x="573409" y="559477"/>
            <a:ext cx="3765200" cy="5709931"/>
          </a:xfrm>
        </p:spPr>
        <p:txBody>
          <a:bodyPr>
            <a:normAutofit/>
          </a:bodyPr>
          <a:lstStyle/>
          <a:p>
            <a:pPr algn="ctr"/>
            <a:r>
              <a:rPr lang="en-US" dirty="0"/>
              <a:t>Ensemble learning</a:t>
            </a:r>
          </a:p>
        </p:txBody>
      </p:sp>
      <p:graphicFrame>
        <p:nvGraphicFramePr>
          <p:cNvPr id="12" name="Content Placeholder 2">
            <a:extLst>
              <a:ext uri="{FF2B5EF4-FFF2-40B4-BE49-F238E27FC236}">
                <a16:creationId xmlns:a16="http://schemas.microsoft.com/office/drawing/2014/main" id="{0899A306-A552-491A-A485-6CC60DDC61C4}"/>
              </a:ext>
            </a:extLst>
          </p:cNvPr>
          <p:cNvGraphicFramePr>
            <a:graphicFrameLocks noGrp="1"/>
          </p:cNvGraphicFramePr>
          <p:nvPr>
            <p:ph idx="1"/>
            <p:extLst>
              <p:ext uri="{D42A27DB-BD31-4B8C-83A1-F6EECF244321}">
                <p14:modId xmlns:p14="http://schemas.microsoft.com/office/powerpoint/2010/main" val="801821272"/>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788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849165" y="70180"/>
            <a:ext cx="10058400" cy="1371600"/>
          </a:xfrm>
        </p:spPr>
        <p:txBody>
          <a:bodyPr>
            <a:normAutofit/>
          </a:bodyPr>
          <a:lstStyle/>
          <a:p>
            <a:pPr algn="ctr"/>
            <a:r>
              <a:rPr lang="en-US" sz="3600" dirty="0"/>
              <a:t>Decision Tree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3394835477"/>
              </p:ext>
            </p:extLst>
          </p:nvPr>
        </p:nvGraphicFramePr>
        <p:xfrm>
          <a:off x="507204" y="4610100"/>
          <a:ext cx="11177590" cy="1883690"/>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627321">
                  <a:extLst>
                    <a:ext uri="{9D8B030D-6E8A-4147-A177-3AD203B41FA5}">
                      <a16:colId xmlns:a16="http://schemas.microsoft.com/office/drawing/2014/main" val="875538165"/>
                    </a:ext>
                  </a:extLst>
                </a:gridCol>
                <a:gridCol w="853877">
                  <a:extLst>
                    <a:ext uri="{9D8B030D-6E8A-4147-A177-3AD203B41FA5}">
                      <a16:colId xmlns:a16="http://schemas.microsoft.com/office/drawing/2014/main" val="921627529"/>
                    </a:ext>
                  </a:extLst>
                </a:gridCol>
                <a:gridCol w="1176942">
                  <a:extLst>
                    <a:ext uri="{9D8B030D-6E8A-4147-A177-3AD203B41FA5}">
                      <a16:colId xmlns:a16="http://schemas.microsoft.com/office/drawing/2014/main" val="2450365929"/>
                    </a:ext>
                  </a:extLst>
                </a:gridCol>
                <a:gridCol w="181338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954314">
                <a:tc>
                  <a:txBody>
                    <a:bodyPr/>
                    <a:lstStyle/>
                    <a:p>
                      <a:pPr algn="ctr" fontAlgn="b"/>
                      <a:r>
                        <a:rPr lang="en-US" sz="1100" b="0" u="none" strike="noStrike" dirty="0">
                          <a:solidFill>
                            <a:srgbClr val="000000"/>
                          </a:solidFill>
                          <a:effectLst/>
                        </a:rPr>
                        <a:t>Dataset</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Population</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Asian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White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Black or African Race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Employed People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Asthma</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Diabetes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Six Plus Teeth Extractions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High Blood Pressure</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t>
                      </a:r>
                      <a:r>
                        <a:rPr lang="en-US" sz="1100" b="0" u="none" strike="noStrike" dirty="0" err="1">
                          <a:solidFill>
                            <a:srgbClr val="000000"/>
                          </a:solidFill>
                          <a:effectLst/>
                        </a:rPr>
                        <a:t>Multiple_Chronic_Conditions_Seniors</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Cases predicted with </a:t>
                      </a:r>
                      <a:r>
                        <a:rPr lang="en-US" sz="1100" b="0" u="none" strike="noStrike" dirty="0" err="1">
                          <a:solidFill>
                            <a:srgbClr val="000000"/>
                          </a:solidFill>
                          <a:effectLst/>
                        </a:rPr>
                        <a:t>High_Cholesterol</a:t>
                      </a:r>
                      <a:endParaRPr lang="en-US" sz="1100" b="0" i="0" u="none" strike="noStrike" dirty="0">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223955479"/>
                  </a:ext>
                </a:extLst>
              </a:tr>
              <a:tr h="232344">
                <a:tc>
                  <a:txBody>
                    <a:bodyPr/>
                    <a:lstStyle/>
                    <a:p>
                      <a:pPr algn="ctr" fontAlgn="b"/>
                      <a:r>
                        <a:rPr lang="en-US" sz="1100" b="0" u="none" strike="noStrike" dirty="0">
                          <a:solidFill>
                            <a:srgbClr val="000000"/>
                          </a:solidFill>
                          <a:effectLst/>
                        </a:rPr>
                        <a:t>Cases_Feb_29</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-1.69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-0.58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-1.01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-0.86</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-1.29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-0.18</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2538446242"/>
                  </a:ext>
                </a:extLst>
              </a:tr>
              <a:tr h="232344">
                <a:tc>
                  <a:txBody>
                    <a:bodyPr/>
                    <a:lstStyle/>
                    <a:p>
                      <a:pPr algn="ctr" fontAlgn="b"/>
                      <a:r>
                        <a:rPr lang="en-US" sz="1100" b="0" u="none" strike="noStrike" dirty="0">
                          <a:solidFill>
                            <a:srgbClr val="000000"/>
                          </a:solidFill>
                          <a:effectLst/>
                        </a:rPr>
                        <a:t>Cases_Mar_17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-0.55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-21.15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-18.17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-10.63</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-41.99</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-5.44</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-0.25</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-16.03</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-0.92</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-0.87</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1319549204"/>
                  </a:ext>
                </a:extLst>
              </a:tr>
              <a:tr h="232344">
                <a:tc>
                  <a:txBody>
                    <a:bodyPr/>
                    <a:lstStyle/>
                    <a:p>
                      <a:pPr algn="ctr" fontAlgn="b"/>
                      <a:r>
                        <a:rPr lang="en-US" sz="1100" b="0" u="none" strike="noStrike">
                          <a:solidFill>
                            <a:srgbClr val="000000"/>
                          </a:solidFill>
                          <a:effectLst/>
                        </a:rPr>
                        <a:t>Cases_Mar_31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-16.82</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1" u="none" strike="noStrike" dirty="0">
                          <a:solidFill>
                            <a:schemeClr val="tx1"/>
                          </a:solidFill>
                          <a:effectLst/>
                          <a:highlight>
                            <a:srgbClr val="00FF00"/>
                          </a:highlight>
                        </a:rPr>
                        <a:t>0.17</a:t>
                      </a:r>
                      <a:endParaRPr lang="en-US" sz="1100" b="1" i="0" u="none" strike="noStrike" dirty="0">
                        <a:solidFill>
                          <a:schemeClr val="tx1"/>
                        </a:solidFill>
                        <a:effectLst/>
                        <a:highlight>
                          <a:srgbClr val="00FF00"/>
                        </a:highligh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-0.14</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-17.42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-0.18</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-0.38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-0.22</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-0.20</a:t>
                      </a:r>
                      <a:endParaRPr lang="en-US" sz="1100" b="0" i="0" u="none" strike="noStrike">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1099145455"/>
                  </a:ext>
                </a:extLst>
              </a:tr>
              <a:tr h="232344">
                <a:tc>
                  <a:txBody>
                    <a:bodyPr/>
                    <a:lstStyle/>
                    <a:p>
                      <a:pPr algn="ctr" fontAlgn="b"/>
                      <a:r>
                        <a:rPr lang="en-US" sz="1100" b="0" u="none" strike="noStrike">
                          <a:solidFill>
                            <a:srgbClr val="000000"/>
                          </a:solidFill>
                          <a:effectLst/>
                        </a:rPr>
                        <a:t>Cases_Apr_19</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-0.08</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a:solidFill>
                            <a:srgbClr val="000000"/>
                          </a:solidFill>
                          <a:effectLst/>
                        </a:rPr>
                        <a:t>-7.71</a:t>
                      </a:r>
                      <a:endParaRPr lang="en-US" sz="1100" b="0" i="0" u="none" strike="noStrike">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-0.44</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-0.05</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-8.26</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-0.28</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-0.07</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-0.26</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-0.21</a:t>
                      </a:r>
                      <a:endParaRPr lang="en-US" sz="1100" b="0" i="0" u="none" strike="noStrike" dirty="0">
                        <a:solidFill>
                          <a:srgbClr val="000000"/>
                        </a:solidFill>
                        <a:effectLst/>
                        <a:latin typeface="Calibri" panose="020F0502020204030204" pitchFamily="34" charset="0"/>
                      </a:endParaRPr>
                    </a:p>
                  </a:txBody>
                  <a:tcPr marL="6783" marR="6783" marT="6783" marB="0" anchor="ctr"/>
                </a:tc>
                <a:tc>
                  <a:txBody>
                    <a:bodyPr/>
                    <a:lstStyle/>
                    <a:p>
                      <a:pPr algn="ctr" fontAlgn="b"/>
                      <a:r>
                        <a:rPr lang="en-US" sz="1100" b="0" u="none" strike="noStrike" dirty="0">
                          <a:solidFill>
                            <a:srgbClr val="000000"/>
                          </a:solidFill>
                          <a:effectLst/>
                        </a:rPr>
                        <a:t>-0.11</a:t>
                      </a:r>
                      <a:endParaRPr lang="en-US" sz="1100" b="0" i="0" u="none" strike="noStrike" dirty="0">
                        <a:solidFill>
                          <a:srgbClr val="000000"/>
                        </a:solidFill>
                        <a:effectLst/>
                        <a:latin typeface="Calibri" panose="020F0502020204030204" pitchFamily="34" charset="0"/>
                      </a:endParaRPr>
                    </a:p>
                  </a:txBody>
                  <a:tcPr marL="6783" marR="6783" marT="6783"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587807" y="1093275"/>
            <a:ext cx="10803733" cy="1477328"/>
          </a:xfrm>
          <a:prstGeom prst="rect">
            <a:avLst/>
          </a:prstGeom>
        </p:spPr>
        <p:txBody>
          <a:bodyPr wrap="square">
            <a:spAutoFit/>
          </a:bodyPr>
          <a:lstStyle/>
          <a:p>
            <a:pPr lvl="0"/>
            <a:r>
              <a:rPr lang="en-US" dirty="0"/>
              <a:t>Decision tree regressor builds regression or classification models in the form of a tree structure. It breaks down a dataset into smaller and smaller subsets while at the same time an associated decision tree is incrementally developed. It observes features of an object and trains a model in the structure of a tree to predict data in the future to produce meaningful continuous</a:t>
            </a:r>
          </a:p>
        </p:txBody>
      </p:sp>
      <p:pic>
        <p:nvPicPr>
          <p:cNvPr id="11" name="Picture 10">
            <a:extLst>
              <a:ext uri="{FF2B5EF4-FFF2-40B4-BE49-F238E27FC236}">
                <a16:creationId xmlns:a16="http://schemas.microsoft.com/office/drawing/2014/main" id="{6A5FB4F3-F8FF-A641-8509-A75B96E21FE8}"/>
              </a:ext>
            </a:extLst>
          </p:cNvPr>
          <p:cNvPicPr>
            <a:picLocks noChangeAspect="1"/>
          </p:cNvPicPr>
          <p:nvPr/>
        </p:nvPicPr>
        <p:blipFill>
          <a:blip r:embed="rId2"/>
          <a:stretch>
            <a:fillRect/>
          </a:stretch>
        </p:blipFill>
        <p:spPr>
          <a:xfrm>
            <a:off x="2017026" y="2570603"/>
            <a:ext cx="8413513" cy="1883691"/>
          </a:xfrm>
          <a:prstGeom prst="rect">
            <a:avLst/>
          </a:prstGeom>
        </p:spPr>
      </p:pic>
    </p:spTree>
    <p:extLst>
      <p:ext uri="{BB962C8B-B14F-4D97-AF65-F5344CB8AC3E}">
        <p14:creationId xmlns:p14="http://schemas.microsoft.com/office/powerpoint/2010/main" val="341385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934225" y="0"/>
            <a:ext cx="10058400" cy="1371600"/>
          </a:xfrm>
        </p:spPr>
        <p:txBody>
          <a:bodyPr>
            <a:normAutofit/>
          </a:bodyPr>
          <a:lstStyle/>
          <a:p>
            <a:pPr algn="ctr"/>
            <a:r>
              <a:rPr lang="en-US" sz="3600" dirty="0"/>
              <a:t>Random Forest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464853315"/>
              </p:ext>
            </p:extLst>
          </p:nvPr>
        </p:nvGraphicFramePr>
        <p:xfrm>
          <a:off x="507205" y="4635795"/>
          <a:ext cx="11177590" cy="1856557"/>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935665">
                  <a:extLst>
                    <a:ext uri="{9D8B030D-6E8A-4147-A177-3AD203B41FA5}">
                      <a16:colId xmlns:a16="http://schemas.microsoft.com/office/drawing/2014/main" val="875538165"/>
                    </a:ext>
                  </a:extLst>
                </a:gridCol>
                <a:gridCol w="999461">
                  <a:extLst>
                    <a:ext uri="{9D8B030D-6E8A-4147-A177-3AD203B41FA5}">
                      <a16:colId xmlns:a16="http://schemas.microsoft.com/office/drawing/2014/main" val="921627529"/>
                    </a:ext>
                  </a:extLst>
                </a:gridCol>
                <a:gridCol w="1137684">
                  <a:extLst>
                    <a:ext uri="{9D8B030D-6E8A-4147-A177-3AD203B41FA5}">
                      <a16:colId xmlns:a16="http://schemas.microsoft.com/office/drawing/2014/main" val="2450365929"/>
                    </a:ext>
                  </a:extLst>
                </a:gridCol>
                <a:gridCol w="139871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940569">
                <a:tc>
                  <a:txBody>
                    <a:bodyPr/>
                    <a:lstStyle/>
                    <a:p>
                      <a:pPr algn="ctr" fontAlgn="b"/>
                      <a:r>
                        <a:rPr lang="en-US" sz="1100" b="0" i="0" u="none" strike="noStrike" dirty="0">
                          <a:solidFill>
                            <a:srgbClr val="000000"/>
                          </a:solidFill>
                          <a:effectLst/>
                          <a:latin typeface="+mn-lt"/>
                        </a:rPr>
                        <a:t>Dataset</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Population</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Asian Race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White Race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Black or African Race</a:t>
                      </a:r>
                    </a:p>
                  </a:txBody>
                  <a:tcPr marL="9525" marR="9525" marT="9525" marB="0" anchor="ctr"/>
                </a:tc>
                <a:tc>
                  <a:txBody>
                    <a:bodyPr/>
                    <a:lstStyle/>
                    <a:p>
                      <a:pPr algn="ctr" fontAlgn="b"/>
                      <a:r>
                        <a:rPr lang="en-US" sz="1100" b="0" i="0" u="none" strike="noStrike">
                          <a:solidFill>
                            <a:srgbClr val="000000"/>
                          </a:solidFill>
                          <a:effectLst/>
                          <a:latin typeface="+mn-lt"/>
                        </a:rPr>
                        <a:t>Cases predicted with Employed People</a:t>
                      </a:r>
                    </a:p>
                  </a:txBody>
                  <a:tcPr marL="9525" marR="9525" marT="9525" marB="0" anchor="ctr"/>
                </a:tc>
                <a:tc>
                  <a:txBody>
                    <a:bodyPr/>
                    <a:lstStyle/>
                    <a:p>
                      <a:pPr algn="ctr" fontAlgn="b"/>
                      <a:r>
                        <a:rPr lang="en-US" sz="1100" b="0" i="0" u="none" strike="noStrike">
                          <a:solidFill>
                            <a:srgbClr val="000000"/>
                          </a:solidFill>
                          <a:effectLst/>
                          <a:latin typeface="+mn-lt"/>
                        </a:rPr>
                        <a:t>Cases predicted with Asthma</a:t>
                      </a:r>
                    </a:p>
                  </a:txBody>
                  <a:tcPr marL="9525" marR="9525" marT="9525" marB="0" anchor="ctr"/>
                </a:tc>
                <a:tc>
                  <a:txBody>
                    <a:bodyPr/>
                    <a:lstStyle/>
                    <a:p>
                      <a:pPr algn="ctr" fontAlgn="b"/>
                      <a:r>
                        <a:rPr lang="en-US" sz="1100" b="0" i="0" u="none" strike="noStrike">
                          <a:solidFill>
                            <a:srgbClr val="000000"/>
                          </a:solidFill>
                          <a:effectLst/>
                          <a:latin typeface="+mn-lt"/>
                        </a:rPr>
                        <a:t>Cases predicted with Diabetes</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Six Plus Teeth Extractions</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High Blood Pressure</a:t>
                      </a: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t>
                      </a:r>
                      <a:r>
                        <a:rPr lang="en-US" sz="1100" b="0" i="0" u="none" strike="noStrike" dirty="0" err="1">
                          <a:solidFill>
                            <a:srgbClr val="000000"/>
                          </a:solidFill>
                          <a:effectLst/>
                          <a:latin typeface="+mn-lt"/>
                        </a:rPr>
                        <a:t>Multiple_Chronic_Conditions_Seniors</a:t>
                      </a:r>
                      <a:endParaRPr lang="en-US" sz="1100" b="0" i="0" u="none" strike="noStrike" dirty="0">
                        <a:solidFill>
                          <a:srgbClr val="000000"/>
                        </a:solidFill>
                        <a:effectLst/>
                        <a:latin typeface="+mn-lt"/>
                      </a:endParaRPr>
                    </a:p>
                  </a:txBody>
                  <a:tcPr marL="9525" marR="9525" marT="9525" marB="0" anchor="ctr"/>
                </a:tc>
                <a:tc>
                  <a:txBody>
                    <a:bodyPr/>
                    <a:lstStyle/>
                    <a:p>
                      <a:pPr algn="ctr" fontAlgn="b"/>
                      <a:r>
                        <a:rPr lang="en-US" sz="1100" b="0" i="0" u="none" strike="noStrike" dirty="0">
                          <a:solidFill>
                            <a:srgbClr val="000000"/>
                          </a:solidFill>
                          <a:effectLst/>
                          <a:latin typeface="+mn-lt"/>
                        </a:rPr>
                        <a:t>Cases predicted with </a:t>
                      </a:r>
                      <a:r>
                        <a:rPr lang="en-US" sz="1100" b="0" i="0" u="none" strike="noStrike" dirty="0" err="1">
                          <a:solidFill>
                            <a:srgbClr val="000000"/>
                          </a:solidFill>
                          <a:effectLst/>
                          <a:latin typeface="+mn-lt"/>
                        </a:rPr>
                        <a:t>High_Cholesterol</a:t>
                      </a:r>
                      <a:endParaRPr lang="en-US" sz="1100" b="0" i="0" u="none" strike="noStrike" dirty="0">
                        <a:solidFill>
                          <a:srgbClr val="000000"/>
                        </a:solidFill>
                        <a:effectLst/>
                        <a:latin typeface="+mn-lt"/>
                      </a:endParaRPr>
                    </a:p>
                  </a:txBody>
                  <a:tcPr marL="9525" marR="9525" marT="9525" marB="0" anchor="ctr"/>
                </a:tc>
                <a:extLst>
                  <a:ext uri="{0D108BD9-81ED-4DB2-BD59-A6C34878D82A}">
                    <a16:rowId xmlns:a16="http://schemas.microsoft.com/office/drawing/2014/main" val="223955479"/>
                  </a:ext>
                </a:extLst>
              </a:tr>
              <a:tr h="228997">
                <a:tc>
                  <a:txBody>
                    <a:bodyPr/>
                    <a:lstStyle/>
                    <a:p>
                      <a:pPr algn="ctr" fontAlgn="b"/>
                      <a:r>
                        <a:rPr lang="en-US" sz="1100" b="0" i="0" u="none" strike="noStrike">
                          <a:solidFill>
                            <a:srgbClr val="000000"/>
                          </a:solidFill>
                          <a:effectLst/>
                          <a:latin typeface="+mn-lt"/>
                        </a:rPr>
                        <a:t>Cases_Feb_29</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0.01</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0.03</a:t>
                      </a:r>
                    </a:p>
                  </a:txBody>
                  <a:tcPr marL="9525" marR="9525" marT="9525" marB="0" anchor="ctr"/>
                </a:tc>
                <a:tc>
                  <a:txBody>
                    <a:bodyPr/>
                    <a:lstStyle/>
                    <a:p>
                      <a:pPr algn="ctr" fontAlgn="b"/>
                      <a:r>
                        <a:rPr lang="en-US" sz="1100" b="1" i="0" u="none" strike="noStrike" dirty="0">
                          <a:solidFill>
                            <a:srgbClr val="000000"/>
                          </a:solidFill>
                          <a:effectLst/>
                          <a:latin typeface="+mn-lt"/>
                        </a:rPr>
                        <a:t>0.01</a:t>
                      </a:r>
                    </a:p>
                  </a:txBody>
                  <a:tcPr marL="9525" marR="9525" marT="9525" marB="0" anchor="ctr"/>
                </a:tc>
                <a:tc>
                  <a:txBody>
                    <a:bodyPr/>
                    <a:lstStyle/>
                    <a:p>
                      <a:pPr algn="ctr" fontAlgn="b"/>
                      <a:r>
                        <a:rPr lang="en-US" sz="1100" b="0" i="0" u="none" strike="noStrike" dirty="0">
                          <a:solidFill>
                            <a:srgbClr val="000000"/>
                          </a:solidFill>
                          <a:effectLst/>
                          <a:latin typeface="+mn-lt"/>
                        </a:rPr>
                        <a:t>-0.15</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0.02</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0.00</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0.03</a:t>
                      </a:r>
                    </a:p>
                  </a:txBody>
                  <a:tcPr marL="9525" marR="9525" marT="9525" marB="0" anchor="ctr"/>
                </a:tc>
                <a:tc>
                  <a:txBody>
                    <a:bodyPr/>
                    <a:lstStyle/>
                    <a:p>
                      <a:pPr algn="ctr" fontAlgn="b"/>
                      <a:r>
                        <a:rPr lang="en-US" sz="1100" b="0" i="0" u="none" strike="noStrike">
                          <a:solidFill>
                            <a:srgbClr val="000000"/>
                          </a:solidFill>
                          <a:effectLst/>
                          <a:latin typeface="+mn-lt"/>
                        </a:rPr>
                        <a:t>-0.19</a:t>
                      </a:r>
                    </a:p>
                  </a:txBody>
                  <a:tcPr marL="9525" marR="9525" marT="9525" marB="0" anchor="ctr"/>
                </a:tc>
                <a:tc>
                  <a:txBody>
                    <a:bodyPr/>
                    <a:lstStyle/>
                    <a:p>
                      <a:pPr algn="ctr" fontAlgn="b"/>
                      <a:r>
                        <a:rPr lang="en-US" sz="1100" b="0" i="0" u="none" strike="noStrike">
                          <a:solidFill>
                            <a:srgbClr val="000000"/>
                          </a:solidFill>
                          <a:effectLst/>
                          <a:latin typeface="+mn-lt"/>
                        </a:rPr>
                        <a:t>-0.19</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0.04</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0.19</a:t>
                      </a:r>
                    </a:p>
                  </a:txBody>
                  <a:tcPr marL="9525" marR="9525" marT="9525" marB="0" anchor="ctr"/>
                </a:tc>
                <a:extLst>
                  <a:ext uri="{0D108BD9-81ED-4DB2-BD59-A6C34878D82A}">
                    <a16:rowId xmlns:a16="http://schemas.microsoft.com/office/drawing/2014/main" val="2538446242"/>
                  </a:ext>
                </a:extLst>
              </a:tr>
              <a:tr h="228997">
                <a:tc>
                  <a:txBody>
                    <a:bodyPr/>
                    <a:lstStyle/>
                    <a:p>
                      <a:pPr algn="ctr" fontAlgn="b"/>
                      <a:r>
                        <a:rPr lang="en-US" sz="1100" b="0" i="0" u="none" strike="noStrike">
                          <a:solidFill>
                            <a:srgbClr val="000000"/>
                          </a:solidFill>
                          <a:effectLst/>
                          <a:latin typeface="+mn-lt"/>
                        </a:rPr>
                        <a:t>Cases_Mar_17</a:t>
                      </a:r>
                    </a:p>
                  </a:txBody>
                  <a:tcPr marL="9525" marR="9525" marT="9525" marB="0" anchor="ctr"/>
                </a:tc>
                <a:tc>
                  <a:txBody>
                    <a:bodyPr/>
                    <a:lstStyle/>
                    <a:p>
                      <a:pPr algn="ctr" fontAlgn="b"/>
                      <a:r>
                        <a:rPr lang="en-US" sz="1100" b="0" i="0" u="none" strike="noStrike">
                          <a:solidFill>
                            <a:srgbClr val="000000"/>
                          </a:solidFill>
                          <a:effectLst/>
                          <a:latin typeface="+mn-lt"/>
                        </a:rPr>
                        <a:t>-3.57</a:t>
                      </a:r>
                    </a:p>
                  </a:txBody>
                  <a:tcPr marL="9525" marR="9525" marT="9525" marB="0" anchor="ctr"/>
                </a:tc>
                <a:tc>
                  <a:txBody>
                    <a:bodyPr/>
                    <a:lstStyle/>
                    <a:p>
                      <a:pPr algn="ctr" fontAlgn="b"/>
                      <a:r>
                        <a:rPr lang="en-US" sz="1100" b="0" i="0" u="none" strike="noStrike" dirty="0">
                          <a:solidFill>
                            <a:srgbClr val="000000"/>
                          </a:solidFill>
                          <a:effectLst/>
                          <a:latin typeface="+mn-lt"/>
                        </a:rPr>
                        <a:t>-1.01</a:t>
                      </a:r>
                    </a:p>
                  </a:txBody>
                  <a:tcPr marL="9525" marR="9525" marT="9525" marB="0" anchor="ctr"/>
                </a:tc>
                <a:tc>
                  <a:txBody>
                    <a:bodyPr/>
                    <a:lstStyle/>
                    <a:p>
                      <a:pPr algn="ctr" fontAlgn="b"/>
                      <a:r>
                        <a:rPr lang="en-US" sz="1100" b="0" i="0" u="none" strike="noStrike" dirty="0">
                          <a:solidFill>
                            <a:srgbClr val="000000"/>
                          </a:solidFill>
                          <a:effectLst/>
                          <a:latin typeface="+mn-lt"/>
                        </a:rPr>
                        <a:t>-2.57</a:t>
                      </a:r>
                    </a:p>
                  </a:txBody>
                  <a:tcPr marL="9525" marR="9525" marT="9525" marB="0" anchor="ctr"/>
                </a:tc>
                <a:tc>
                  <a:txBody>
                    <a:bodyPr/>
                    <a:lstStyle/>
                    <a:p>
                      <a:pPr algn="ctr" fontAlgn="b"/>
                      <a:r>
                        <a:rPr lang="en-US" sz="1100" b="0" i="0" u="none" strike="noStrike" dirty="0">
                          <a:solidFill>
                            <a:srgbClr val="000000"/>
                          </a:solidFill>
                          <a:effectLst/>
                          <a:latin typeface="+mn-lt"/>
                        </a:rPr>
                        <a:t>-0.65</a:t>
                      </a:r>
                    </a:p>
                  </a:txBody>
                  <a:tcPr marL="9525" marR="9525" marT="9525" marB="0" anchor="ctr"/>
                </a:tc>
                <a:tc>
                  <a:txBody>
                    <a:bodyPr/>
                    <a:lstStyle/>
                    <a:p>
                      <a:pPr algn="ctr" fontAlgn="b"/>
                      <a:r>
                        <a:rPr lang="en-US" sz="1100" b="0" i="0" u="none" strike="noStrike" dirty="0">
                          <a:solidFill>
                            <a:srgbClr val="000000"/>
                          </a:solidFill>
                          <a:effectLst/>
                          <a:latin typeface="+mn-lt"/>
                        </a:rPr>
                        <a:t>-1.21</a:t>
                      </a:r>
                    </a:p>
                  </a:txBody>
                  <a:tcPr marL="9525" marR="9525" marT="9525" marB="0" anchor="ctr"/>
                </a:tc>
                <a:tc>
                  <a:txBody>
                    <a:bodyPr/>
                    <a:lstStyle/>
                    <a:p>
                      <a:pPr algn="ctr" fontAlgn="b"/>
                      <a:r>
                        <a:rPr lang="en-US" sz="1100" b="0" i="0" u="none" strike="noStrike" dirty="0">
                          <a:solidFill>
                            <a:srgbClr val="000000"/>
                          </a:solidFill>
                          <a:effectLst/>
                          <a:latin typeface="+mn-lt"/>
                        </a:rPr>
                        <a:t>-5.43</a:t>
                      </a:r>
                    </a:p>
                  </a:txBody>
                  <a:tcPr marL="9525" marR="9525" marT="9525" marB="0" anchor="ctr"/>
                </a:tc>
                <a:tc>
                  <a:txBody>
                    <a:bodyPr/>
                    <a:lstStyle/>
                    <a:p>
                      <a:pPr algn="ctr" fontAlgn="b"/>
                      <a:r>
                        <a:rPr lang="en-US" sz="1100" b="0" i="0" u="none" strike="noStrike" dirty="0">
                          <a:solidFill>
                            <a:srgbClr val="000000"/>
                          </a:solidFill>
                          <a:effectLst/>
                          <a:latin typeface="+mn-lt"/>
                        </a:rPr>
                        <a:t>-1.25</a:t>
                      </a:r>
                    </a:p>
                  </a:txBody>
                  <a:tcPr marL="9525" marR="9525" marT="9525" marB="0" anchor="ctr"/>
                </a:tc>
                <a:tc>
                  <a:txBody>
                    <a:bodyPr/>
                    <a:lstStyle/>
                    <a:p>
                      <a:pPr algn="ctr" fontAlgn="b"/>
                      <a:r>
                        <a:rPr lang="en-US" sz="1100" b="0" i="0" u="none" strike="noStrike">
                          <a:solidFill>
                            <a:srgbClr val="000000"/>
                          </a:solidFill>
                          <a:effectLst/>
                          <a:latin typeface="+mn-lt"/>
                        </a:rPr>
                        <a:t>-2.63</a:t>
                      </a:r>
                    </a:p>
                  </a:txBody>
                  <a:tcPr marL="9525" marR="9525" marT="9525" marB="0" anchor="ctr"/>
                </a:tc>
                <a:tc>
                  <a:txBody>
                    <a:bodyPr/>
                    <a:lstStyle/>
                    <a:p>
                      <a:pPr algn="ctr" fontAlgn="b"/>
                      <a:r>
                        <a:rPr lang="en-US" sz="1100" b="1" i="0" u="none" strike="noStrike" dirty="0">
                          <a:solidFill>
                            <a:srgbClr val="000000"/>
                          </a:solidFill>
                          <a:effectLst/>
                          <a:highlight>
                            <a:srgbClr val="00FF00"/>
                          </a:highlight>
                          <a:latin typeface="+mn-lt"/>
                        </a:rPr>
                        <a:t>0.14</a:t>
                      </a:r>
                    </a:p>
                  </a:txBody>
                  <a:tcPr marL="9525" marR="9525" marT="9525" marB="0" anchor="ctr"/>
                </a:tc>
                <a:tc>
                  <a:txBody>
                    <a:bodyPr/>
                    <a:lstStyle/>
                    <a:p>
                      <a:pPr algn="ctr" fontAlgn="b"/>
                      <a:r>
                        <a:rPr lang="en-US" sz="1100" b="0" i="0" u="none" strike="noStrike">
                          <a:solidFill>
                            <a:srgbClr val="000000"/>
                          </a:solidFill>
                          <a:effectLst/>
                          <a:latin typeface="+mn-lt"/>
                        </a:rPr>
                        <a:t>-1.31</a:t>
                      </a:r>
                    </a:p>
                  </a:txBody>
                  <a:tcPr marL="9525" marR="9525" marT="9525" marB="0" anchor="ctr"/>
                </a:tc>
                <a:tc>
                  <a:txBody>
                    <a:bodyPr/>
                    <a:lstStyle/>
                    <a:p>
                      <a:pPr algn="ctr" fontAlgn="b"/>
                      <a:r>
                        <a:rPr lang="en-US" sz="1100" b="0" i="0" u="none" strike="noStrike" dirty="0">
                          <a:solidFill>
                            <a:srgbClr val="000000"/>
                          </a:solidFill>
                          <a:effectLst/>
                          <a:latin typeface="+mn-lt"/>
                        </a:rPr>
                        <a:t>-1.77</a:t>
                      </a:r>
                    </a:p>
                  </a:txBody>
                  <a:tcPr marL="9525" marR="9525" marT="9525" marB="0" anchor="ctr"/>
                </a:tc>
                <a:extLst>
                  <a:ext uri="{0D108BD9-81ED-4DB2-BD59-A6C34878D82A}">
                    <a16:rowId xmlns:a16="http://schemas.microsoft.com/office/drawing/2014/main" val="1319549204"/>
                  </a:ext>
                </a:extLst>
              </a:tr>
              <a:tr h="228997">
                <a:tc>
                  <a:txBody>
                    <a:bodyPr/>
                    <a:lstStyle/>
                    <a:p>
                      <a:pPr algn="ctr" fontAlgn="b"/>
                      <a:r>
                        <a:rPr lang="en-US" sz="1100" b="0" i="0" u="none" strike="noStrike">
                          <a:solidFill>
                            <a:srgbClr val="000000"/>
                          </a:solidFill>
                          <a:effectLst/>
                          <a:latin typeface="+mn-lt"/>
                        </a:rPr>
                        <a:t>Cases_Mar_31</a:t>
                      </a:r>
                    </a:p>
                  </a:txBody>
                  <a:tcPr marL="9525" marR="9525" marT="9525" marB="0" anchor="ctr"/>
                </a:tc>
                <a:tc>
                  <a:txBody>
                    <a:bodyPr/>
                    <a:lstStyle/>
                    <a:p>
                      <a:pPr algn="ctr" fontAlgn="b"/>
                      <a:r>
                        <a:rPr lang="en-US" sz="1100" b="0" i="0" u="none" strike="noStrike">
                          <a:solidFill>
                            <a:srgbClr val="000000"/>
                          </a:solidFill>
                          <a:effectLst/>
                          <a:latin typeface="+mn-lt"/>
                        </a:rPr>
                        <a:t>-0.91</a:t>
                      </a:r>
                    </a:p>
                  </a:txBody>
                  <a:tcPr marL="9525" marR="9525" marT="9525" marB="0" anchor="ctr"/>
                </a:tc>
                <a:tc>
                  <a:txBody>
                    <a:bodyPr/>
                    <a:lstStyle/>
                    <a:p>
                      <a:pPr algn="ctr" fontAlgn="b"/>
                      <a:r>
                        <a:rPr lang="en-US" sz="1100" b="0" i="0" u="none" strike="noStrike">
                          <a:solidFill>
                            <a:srgbClr val="000000"/>
                          </a:solidFill>
                          <a:effectLst/>
                          <a:latin typeface="+mn-lt"/>
                        </a:rPr>
                        <a:t>-0.14</a:t>
                      </a:r>
                    </a:p>
                  </a:txBody>
                  <a:tcPr marL="9525" marR="9525" marT="9525" marB="0" anchor="ctr"/>
                </a:tc>
                <a:tc>
                  <a:txBody>
                    <a:bodyPr/>
                    <a:lstStyle/>
                    <a:p>
                      <a:pPr algn="ctr" fontAlgn="b"/>
                      <a:r>
                        <a:rPr lang="en-US" sz="1100" b="0" i="0" u="none" strike="noStrike">
                          <a:solidFill>
                            <a:srgbClr val="000000"/>
                          </a:solidFill>
                          <a:effectLst/>
                          <a:latin typeface="+mn-lt"/>
                        </a:rPr>
                        <a:t>-0.09</a:t>
                      </a:r>
                    </a:p>
                  </a:txBody>
                  <a:tcPr marL="9525" marR="9525" marT="9525" marB="0" anchor="ctr"/>
                </a:tc>
                <a:tc>
                  <a:txBody>
                    <a:bodyPr/>
                    <a:lstStyle/>
                    <a:p>
                      <a:pPr algn="ctr" fontAlgn="b"/>
                      <a:r>
                        <a:rPr lang="en-US" sz="1100" b="0" i="0" u="none" strike="noStrike">
                          <a:solidFill>
                            <a:srgbClr val="000000"/>
                          </a:solidFill>
                          <a:effectLst/>
                          <a:latin typeface="+mn-lt"/>
                        </a:rPr>
                        <a:t>-2.96</a:t>
                      </a:r>
                    </a:p>
                  </a:txBody>
                  <a:tcPr marL="9525" marR="9525" marT="9525" marB="0" anchor="ctr"/>
                </a:tc>
                <a:tc>
                  <a:txBody>
                    <a:bodyPr/>
                    <a:lstStyle/>
                    <a:p>
                      <a:pPr algn="ctr" fontAlgn="b"/>
                      <a:r>
                        <a:rPr lang="en-US" sz="1100" b="0" i="0" u="none" strike="noStrike">
                          <a:solidFill>
                            <a:srgbClr val="000000"/>
                          </a:solidFill>
                          <a:effectLst/>
                          <a:latin typeface="+mn-lt"/>
                        </a:rPr>
                        <a:t>-3.12</a:t>
                      </a:r>
                    </a:p>
                  </a:txBody>
                  <a:tcPr marL="9525" marR="9525" marT="9525" marB="0" anchor="ctr"/>
                </a:tc>
                <a:tc>
                  <a:txBody>
                    <a:bodyPr/>
                    <a:lstStyle/>
                    <a:p>
                      <a:pPr algn="ctr" fontAlgn="b"/>
                      <a:r>
                        <a:rPr lang="en-US" sz="1100" b="0" i="0" u="none" strike="noStrike">
                          <a:solidFill>
                            <a:srgbClr val="000000"/>
                          </a:solidFill>
                          <a:effectLst/>
                          <a:latin typeface="+mn-lt"/>
                        </a:rPr>
                        <a:t>-0.32</a:t>
                      </a:r>
                    </a:p>
                  </a:txBody>
                  <a:tcPr marL="9525" marR="9525" marT="9525" marB="0" anchor="ctr"/>
                </a:tc>
                <a:tc>
                  <a:txBody>
                    <a:bodyPr/>
                    <a:lstStyle/>
                    <a:p>
                      <a:pPr algn="ctr" fontAlgn="b"/>
                      <a:r>
                        <a:rPr lang="en-US" sz="1100" b="0" i="0" u="none" strike="noStrike">
                          <a:solidFill>
                            <a:srgbClr val="000000"/>
                          </a:solidFill>
                          <a:effectLst/>
                          <a:latin typeface="+mn-lt"/>
                        </a:rPr>
                        <a:t>-0.80</a:t>
                      </a:r>
                    </a:p>
                  </a:txBody>
                  <a:tcPr marL="9525" marR="9525" marT="9525" marB="0" anchor="ctr"/>
                </a:tc>
                <a:tc>
                  <a:txBody>
                    <a:bodyPr/>
                    <a:lstStyle/>
                    <a:p>
                      <a:pPr algn="ctr" fontAlgn="b"/>
                      <a:r>
                        <a:rPr lang="en-US" sz="1100" b="0" i="0" u="none" strike="noStrike" dirty="0">
                          <a:solidFill>
                            <a:srgbClr val="000000"/>
                          </a:solidFill>
                          <a:effectLst/>
                          <a:latin typeface="+mn-lt"/>
                        </a:rPr>
                        <a:t>-0.91</a:t>
                      </a:r>
                    </a:p>
                  </a:txBody>
                  <a:tcPr marL="9525" marR="9525" marT="9525" marB="0" anchor="ctr"/>
                </a:tc>
                <a:tc>
                  <a:txBody>
                    <a:bodyPr/>
                    <a:lstStyle/>
                    <a:p>
                      <a:pPr algn="ctr" fontAlgn="b"/>
                      <a:r>
                        <a:rPr lang="en-US" sz="1100" b="0" i="0" u="none" strike="noStrike" dirty="0">
                          <a:solidFill>
                            <a:srgbClr val="000000"/>
                          </a:solidFill>
                          <a:effectLst/>
                          <a:latin typeface="+mn-lt"/>
                        </a:rPr>
                        <a:t>-0.24</a:t>
                      </a:r>
                    </a:p>
                  </a:txBody>
                  <a:tcPr marL="9525" marR="9525" marT="9525" marB="0" anchor="ctr"/>
                </a:tc>
                <a:tc>
                  <a:txBody>
                    <a:bodyPr/>
                    <a:lstStyle/>
                    <a:p>
                      <a:pPr algn="ctr" fontAlgn="b"/>
                      <a:r>
                        <a:rPr lang="en-US" sz="1100" b="0" i="0" u="none" strike="noStrike" dirty="0">
                          <a:solidFill>
                            <a:srgbClr val="000000"/>
                          </a:solidFill>
                          <a:effectLst/>
                          <a:latin typeface="+mn-lt"/>
                        </a:rPr>
                        <a:t>-0.21</a:t>
                      </a:r>
                    </a:p>
                  </a:txBody>
                  <a:tcPr marL="9525" marR="9525" marT="9525" marB="0" anchor="ctr"/>
                </a:tc>
                <a:tc>
                  <a:txBody>
                    <a:bodyPr/>
                    <a:lstStyle/>
                    <a:p>
                      <a:pPr algn="ctr" fontAlgn="b"/>
                      <a:r>
                        <a:rPr lang="en-US" sz="1100" b="0" i="0" u="none" strike="noStrike" dirty="0">
                          <a:solidFill>
                            <a:srgbClr val="000000"/>
                          </a:solidFill>
                          <a:effectLst/>
                          <a:latin typeface="+mn-lt"/>
                        </a:rPr>
                        <a:t>-0.76</a:t>
                      </a:r>
                    </a:p>
                  </a:txBody>
                  <a:tcPr marL="9525" marR="9525" marT="9525" marB="0" anchor="ctr"/>
                </a:tc>
                <a:extLst>
                  <a:ext uri="{0D108BD9-81ED-4DB2-BD59-A6C34878D82A}">
                    <a16:rowId xmlns:a16="http://schemas.microsoft.com/office/drawing/2014/main" val="1099145455"/>
                  </a:ext>
                </a:extLst>
              </a:tr>
              <a:tr h="228997">
                <a:tc>
                  <a:txBody>
                    <a:bodyPr/>
                    <a:lstStyle/>
                    <a:p>
                      <a:pPr algn="ctr" fontAlgn="b"/>
                      <a:r>
                        <a:rPr lang="en-US" sz="1100" b="0" i="0" u="none" strike="noStrike">
                          <a:solidFill>
                            <a:srgbClr val="000000"/>
                          </a:solidFill>
                          <a:effectLst/>
                          <a:latin typeface="+mn-lt"/>
                        </a:rPr>
                        <a:t>Cases_Apr_19</a:t>
                      </a:r>
                    </a:p>
                  </a:txBody>
                  <a:tcPr marL="9525" marR="9525" marT="9525" marB="0" anchor="ctr"/>
                </a:tc>
                <a:tc>
                  <a:txBody>
                    <a:bodyPr/>
                    <a:lstStyle/>
                    <a:p>
                      <a:pPr algn="ctr" fontAlgn="b"/>
                      <a:r>
                        <a:rPr lang="en-US" sz="1100" b="0" i="0" u="none" strike="noStrike">
                          <a:solidFill>
                            <a:srgbClr val="000000"/>
                          </a:solidFill>
                          <a:effectLst/>
                          <a:latin typeface="+mn-lt"/>
                        </a:rPr>
                        <a:t>0.02</a:t>
                      </a:r>
                    </a:p>
                  </a:txBody>
                  <a:tcPr marL="9525" marR="9525" marT="9525" marB="0" anchor="ctr"/>
                </a:tc>
                <a:tc>
                  <a:txBody>
                    <a:bodyPr/>
                    <a:lstStyle/>
                    <a:p>
                      <a:pPr algn="ctr" fontAlgn="b"/>
                      <a:r>
                        <a:rPr lang="en-US" sz="1100" b="0" i="0" u="none" strike="noStrike">
                          <a:solidFill>
                            <a:srgbClr val="000000"/>
                          </a:solidFill>
                          <a:effectLst/>
                          <a:latin typeface="+mn-lt"/>
                        </a:rPr>
                        <a:t>-0.79</a:t>
                      </a:r>
                    </a:p>
                  </a:txBody>
                  <a:tcPr marL="9525" marR="9525" marT="9525" marB="0" anchor="ctr"/>
                </a:tc>
                <a:tc>
                  <a:txBody>
                    <a:bodyPr/>
                    <a:lstStyle/>
                    <a:p>
                      <a:pPr algn="ctr" fontAlgn="b"/>
                      <a:r>
                        <a:rPr lang="en-US" sz="1100" b="0" i="0" u="none" strike="noStrike">
                          <a:solidFill>
                            <a:srgbClr val="000000"/>
                          </a:solidFill>
                          <a:effectLst/>
                          <a:latin typeface="+mn-lt"/>
                        </a:rPr>
                        <a:t>-1.38</a:t>
                      </a:r>
                    </a:p>
                  </a:txBody>
                  <a:tcPr marL="9525" marR="9525" marT="9525" marB="0" anchor="ctr"/>
                </a:tc>
                <a:tc>
                  <a:txBody>
                    <a:bodyPr/>
                    <a:lstStyle/>
                    <a:p>
                      <a:pPr algn="ctr" fontAlgn="b"/>
                      <a:r>
                        <a:rPr lang="en-US" sz="1100" b="0" i="0" u="none" strike="noStrike">
                          <a:solidFill>
                            <a:srgbClr val="000000"/>
                          </a:solidFill>
                          <a:effectLst/>
                          <a:latin typeface="+mn-lt"/>
                        </a:rPr>
                        <a:t>-0.30</a:t>
                      </a:r>
                    </a:p>
                  </a:txBody>
                  <a:tcPr marL="9525" marR="9525" marT="9525" marB="0" anchor="ctr"/>
                </a:tc>
                <a:tc>
                  <a:txBody>
                    <a:bodyPr/>
                    <a:lstStyle/>
                    <a:p>
                      <a:pPr algn="ctr" fontAlgn="b"/>
                      <a:r>
                        <a:rPr lang="en-US" sz="1100" b="0" i="0" u="none" strike="noStrike">
                          <a:solidFill>
                            <a:srgbClr val="000000"/>
                          </a:solidFill>
                          <a:effectLst/>
                          <a:latin typeface="+mn-lt"/>
                        </a:rPr>
                        <a:t>-0.41</a:t>
                      </a:r>
                    </a:p>
                  </a:txBody>
                  <a:tcPr marL="9525" marR="9525" marT="9525" marB="0" anchor="ctr"/>
                </a:tc>
                <a:tc>
                  <a:txBody>
                    <a:bodyPr/>
                    <a:lstStyle/>
                    <a:p>
                      <a:pPr algn="ctr" fontAlgn="b"/>
                      <a:r>
                        <a:rPr lang="en-US" sz="1100" b="0" i="0" u="none" strike="noStrike">
                          <a:solidFill>
                            <a:srgbClr val="000000"/>
                          </a:solidFill>
                          <a:effectLst/>
                          <a:latin typeface="+mn-lt"/>
                        </a:rPr>
                        <a:t>-1.46</a:t>
                      </a:r>
                    </a:p>
                  </a:txBody>
                  <a:tcPr marL="9525" marR="9525" marT="9525" marB="0" anchor="ctr"/>
                </a:tc>
                <a:tc>
                  <a:txBody>
                    <a:bodyPr/>
                    <a:lstStyle/>
                    <a:p>
                      <a:pPr algn="ctr" fontAlgn="b"/>
                      <a:r>
                        <a:rPr lang="en-US" sz="1100" b="0" i="0" u="none" strike="noStrike">
                          <a:solidFill>
                            <a:srgbClr val="000000"/>
                          </a:solidFill>
                          <a:effectLst/>
                          <a:latin typeface="+mn-lt"/>
                        </a:rPr>
                        <a:t>-2.97</a:t>
                      </a:r>
                    </a:p>
                  </a:txBody>
                  <a:tcPr marL="9525" marR="9525" marT="9525" marB="0" anchor="ctr"/>
                </a:tc>
                <a:tc>
                  <a:txBody>
                    <a:bodyPr/>
                    <a:lstStyle/>
                    <a:p>
                      <a:pPr algn="ctr" fontAlgn="b"/>
                      <a:r>
                        <a:rPr lang="en-US" sz="1100" b="0" i="0" u="none" strike="noStrike">
                          <a:solidFill>
                            <a:srgbClr val="000000"/>
                          </a:solidFill>
                          <a:effectLst/>
                          <a:latin typeface="+mn-lt"/>
                        </a:rPr>
                        <a:t>-0.25</a:t>
                      </a:r>
                    </a:p>
                  </a:txBody>
                  <a:tcPr marL="9525" marR="9525" marT="9525" marB="0" anchor="ctr"/>
                </a:tc>
                <a:tc>
                  <a:txBody>
                    <a:bodyPr/>
                    <a:lstStyle/>
                    <a:p>
                      <a:pPr algn="ctr" fontAlgn="b"/>
                      <a:r>
                        <a:rPr lang="en-US" sz="1100" b="0" i="0" u="none" strike="noStrike" dirty="0">
                          <a:solidFill>
                            <a:srgbClr val="000000"/>
                          </a:solidFill>
                          <a:effectLst/>
                          <a:latin typeface="+mn-lt"/>
                        </a:rPr>
                        <a:t>-0.12</a:t>
                      </a:r>
                    </a:p>
                  </a:txBody>
                  <a:tcPr marL="9525" marR="9525" marT="9525" marB="0" anchor="ctr"/>
                </a:tc>
                <a:tc>
                  <a:txBody>
                    <a:bodyPr/>
                    <a:lstStyle/>
                    <a:p>
                      <a:pPr algn="ctr" fontAlgn="b"/>
                      <a:r>
                        <a:rPr lang="en-US" sz="1100" b="0" i="0" u="none" strike="noStrike" dirty="0">
                          <a:solidFill>
                            <a:srgbClr val="000000"/>
                          </a:solidFill>
                          <a:effectLst/>
                          <a:latin typeface="+mn-lt"/>
                        </a:rPr>
                        <a:t>-0.69</a:t>
                      </a:r>
                    </a:p>
                  </a:txBody>
                  <a:tcPr marL="9525" marR="9525" marT="9525" marB="0" anchor="ctr"/>
                </a:tc>
                <a:tc>
                  <a:txBody>
                    <a:bodyPr/>
                    <a:lstStyle/>
                    <a:p>
                      <a:pPr algn="ctr" fontAlgn="b"/>
                      <a:r>
                        <a:rPr lang="en-US" sz="1100" b="0" i="0" u="none" strike="noStrike" dirty="0">
                          <a:solidFill>
                            <a:srgbClr val="000000"/>
                          </a:solidFill>
                          <a:effectLst/>
                          <a:latin typeface="+mn-lt"/>
                        </a:rPr>
                        <a:t>-0.84</a:t>
                      </a:r>
                    </a:p>
                  </a:txBody>
                  <a:tcPr marL="9525" marR="9525" marT="9525"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507205" y="1002563"/>
            <a:ext cx="11177590" cy="1477328"/>
          </a:xfrm>
          <a:prstGeom prst="rect">
            <a:avLst/>
          </a:prstGeom>
        </p:spPr>
        <p:txBody>
          <a:bodyPr wrap="square">
            <a:spAutoFit/>
          </a:bodyPr>
          <a:lstStyle/>
          <a:p>
            <a:pPr lvl="0"/>
            <a:r>
              <a:rPr lang="en-US" dirty="0"/>
              <a:t>Random forest adds additional randomness to the model,  Instead of searching for the most important feature while splitting a node, it searches for the best feature among a random subset of features. This results in a wide diversity that generally results in a better model. Therefore, in random forest, only a random subset of the features is taken into consideration by the algorithm for splitting a node.</a:t>
            </a:r>
          </a:p>
        </p:txBody>
      </p:sp>
      <p:pic>
        <p:nvPicPr>
          <p:cNvPr id="3" name="Picture 2">
            <a:extLst>
              <a:ext uri="{FF2B5EF4-FFF2-40B4-BE49-F238E27FC236}">
                <a16:creationId xmlns:a16="http://schemas.microsoft.com/office/drawing/2014/main" id="{082BA7A6-313C-7442-9DD1-E3B2E9938273}"/>
              </a:ext>
            </a:extLst>
          </p:cNvPr>
          <p:cNvPicPr>
            <a:picLocks noChangeAspect="1"/>
          </p:cNvPicPr>
          <p:nvPr/>
        </p:nvPicPr>
        <p:blipFill>
          <a:blip r:embed="rId2"/>
          <a:stretch>
            <a:fillRect/>
          </a:stretch>
        </p:blipFill>
        <p:spPr>
          <a:xfrm>
            <a:off x="1910701" y="2374163"/>
            <a:ext cx="7881883" cy="2091144"/>
          </a:xfrm>
          <a:prstGeom prst="rect">
            <a:avLst/>
          </a:prstGeom>
        </p:spPr>
      </p:pic>
    </p:spTree>
    <p:extLst>
      <p:ext uri="{BB962C8B-B14F-4D97-AF65-F5344CB8AC3E}">
        <p14:creationId xmlns:p14="http://schemas.microsoft.com/office/powerpoint/2010/main" val="2023671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BEF14-9061-8949-9EA2-DDA8A081B553}"/>
              </a:ext>
            </a:extLst>
          </p:cNvPr>
          <p:cNvSpPr>
            <a:spLocks noGrp="1"/>
          </p:cNvSpPr>
          <p:nvPr>
            <p:ph type="title"/>
          </p:nvPr>
        </p:nvSpPr>
        <p:spPr>
          <a:xfrm>
            <a:off x="987387" y="-88631"/>
            <a:ext cx="10058400" cy="1371600"/>
          </a:xfrm>
        </p:spPr>
        <p:txBody>
          <a:bodyPr>
            <a:normAutofit/>
          </a:bodyPr>
          <a:lstStyle/>
          <a:p>
            <a:pPr algn="ctr"/>
            <a:r>
              <a:rPr lang="en-US" sz="3600" dirty="0"/>
              <a:t>Bagging Regressor</a:t>
            </a:r>
          </a:p>
        </p:txBody>
      </p:sp>
      <p:graphicFrame>
        <p:nvGraphicFramePr>
          <p:cNvPr id="9" name="Content Placeholder 8">
            <a:extLst>
              <a:ext uri="{FF2B5EF4-FFF2-40B4-BE49-F238E27FC236}">
                <a16:creationId xmlns:a16="http://schemas.microsoft.com/office/drawing/2014/main" id="{A7DBC830-8E64-4046-97A9-C641788512C4}"/>
              </a:ext>
            </a:extLst>
          </p:cNvPr>
          <p:cNvGraphicFramePr>
            <a:graphicFrameLocks noGrp="1"/>
          </p:cNvGraphicFramePr>
          <p:nvPr>
            <p:ph idx="1"/>
            <p:extLst>
              <p:ext uri="{D42A27DB-BD31-4B8C-83A1-F6EECF244321}">
                <p14:modId xmlns:p14="http://schemas.microsoft.com/office/powerpoint/2010/main" val="3693007106"/>
              </p:ext>
            </p:extLst>
          </p:nvPr>
        </p:nvGraphicFramePr>
        <p:xfrm>
          <a:off x="613531" y="4657059"/>
          <a:ext cx="11177590" cy="1779737"/>
        </p:xfrm>
        <a:graphic>
          <a:graphicData uri="http://schemas.openxmlformats.org/drawingml/2006/table">
            <a:tbl>
              <a:tblPr firstRow="1" bandRow="1">
                <a:tableStyleId>{5C22544A-7EE6-4342-B048-85BDC9FD1C3A}</a:tableStyleId>
              </a:tblPr>
              <a:tblGrid>
                <a:gridCol w="1013536">
                  <a:extLst>
                    <a:ext uri="{9D8B030D-6E8A-4147-A177-3AD203B41FA5}">
                      <a16:colId xmlns:a16="http://schemas.microsoft.com/office/drawing/2014/main" val="252814343"/>
                    </a:ext>
                  </a:extLst>
                </a:gridCol>
                <a:gridCol w="739508">
                  <a:extLst>
                    <a:ext uri="{9D8B030D-6E8A-4147-A177-3AD203B41FA5}">
                      <a16:colId xmlns:a16="http://schemas.microsoft.com/office/drawing/2014/main" val="1811861238"/>
                    </a:ext>
                  </a:extLst>
                </a:gridCol>
                <a:gridCol w="726222">
                  <a:extLst>
                    <a:ext uri="{9D8B030D-6E8A-4147-A177-3AD203B41FA5}">
                      <a16:colId xmlns:a16="http://schemas.microsoft.com/office/drawing/2014/main" val="522726591"/>
                    </a:ext>
                  </a:extLst>
                </a:gridCol>
                <a:gridCol w="894413">
                  <a:extLst>
                    <a:ext uri="{9D8B030D-6E8A-4147-A177-3AD203B41FA5}">
                      <a16:colId xmlns:a16="http://schemas.microsoft.com/office/drawing/2014/main" val="4258920833"/>
                    </a:ext>
                  </a:extLst>
                </a:gridCol>
                <a:gridCol w="786809">
                  <a:extLst>
                    <a:ext uri="{9D8B030D-6E8A-4147-A177-3AD203B41FA5}">
                      <a16:colId xmlns:a16="http://schemas.microsoft.com/office/drawing/2014/main" val="3109474238"/>
                    </a:ext>
                  </a:extLst>
                </a:gridCol>
                <a:gridCol w="669851">
                  <a:extLst>
                    <a:ext uri="{9D8B030D-6E8A-4147-A177-3AD203B41FA5}">
                      <a16:colId xmlns:a16="http://schemas.microsoft.com/office/drawing/2014/main" val="59359568"/>
                    </a:ext>
                  </a:extLst>
                </a:gridCol>
                <a:gridCol w="744279">
                  <a:extLst>
                    <a:ext uri="{9D8B030D-6E8A-4147-A177-3AD203B41FA5}">
                      <a16:colId xmlns:a16="http://schemas.microsoft.com/office/drawing/2014/main" val="1184543038"/>
                    </a:ext>
                  </a:extLst>
                </a:gridCol>
                <a:gridCol w="627321">
                  <a:extLst>
                    <a:ext uri="{9D8B030D-6E8A-4147-A177-3AD203B41FA5}">
                      <a16:colId xmlns:a16="http://schemas.microsoft.com/office/drawing/2014/main" val="875538165"/>
                    </a:ext>
                  </a:extLst>
                </a:gridCol>
                <a:gridCol w="853877">
                  <a:extLst>
                    <a:ext uri="{9D8B030D-6E8A-4147-A177-3AD203B41FA5}">
                      <a16:colId xmlns:a16="http://schemas.microsoft.com/office/drawing/2014/main" val="921627529"/>
                    </a:ext>
                  </a:extLst>
                </a:gridCol>
                <a:gridCol w="1176942">
                  <a:extLst>
                    <a:ext uri="{9D8B030D-6E8A-4147-A177-3AD203B41FA5}">
                      <a16:colId xmlns:a16="http://schemas.microsoft.com/office/drawing/2014/main" val="2450365929"/>
                    </a:ext>
                  </a:extLst>
                </a:gridCol>
                <a:gridCol w="1813381">
                  <a:extLst>
                    <a:ext uri="{9D8B030D-6E8A-4147-A177-3AD203B41FA5}">
                      <a16:colId xmlns:a16="http://schemas.microsoft.com/office/drawing/2014/main" val="733398268"/>
                    </a:ext>
                  </a:extLst>
                </a:gridCol>
                <a:gridCol w="1131451">
                  <a:extLst>
                    <a:ext uri="{9D8B030D-6E8A-4147-A177-3AD203B41FA5}">
                      <a16:colId xmlns:a16="http://schemas.microsoft.com/office/drawing/2014/main" val="3515089679"/>
                    </a:ext>
                  </a:extLst>
                </a:gridCol>
              </a:tblGrid>
              <a:tr h="878777">
                <a:tc>
                  <a:txBody>
                    <a:bodyPr/>
                    <a:lstStyle/>
                    <a:p>
                      <a:pPr algn="ctr" fontAlgn="b"/>
                      <a:r>
                        <a:rPr lang="en-US" sz="1200" b="0" i="0" u="none" strike="noStrike">
                          <a:solidFill>
                            <a:srgbClr val="000000"/>
                          </a:solidFill>
                          <a:effectLst/>
                          <a:latin typeface="Calibri" panose="020F0502020204030204" pitchFamily="34" charset="0"/>
                        </a:rPr>
                        <a:t>Dataset</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Population</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Asian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White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Black or African Race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Employed People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Asthma</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Diabetes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Six Plus Teeth Extractions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High Blood Pressure</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Multiple_Chronic_Conditions_Seniors</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Cases predicted with High_Cholesterol</a:t>
                      </a:r>
                    </a:p>
                  </a:txBody>
                  <a:tcPr marL="9525" marR="9525" marT="9525" marB="0" anchor="ctr"/>
                </a:tc>
                <a:extLst>
                  <a:ext uri="{0D108BD9-81ED-4DB2-BD59-A6C34878D82A}">
                    <a16:rowId xmlns:a16="http://schemas.microsoft.com/office/drawing/2014/main" val="223955479"/>
                  </a:ext>
                </a:extLst>
              </a:tr>
              <a:tr h="213953">
                <a:tc>
                  <a:txBody>
                    <a:bodyPr/>
                    <a:lstStyle/>
                    <a:p>
                      <a:pPr algn="ctr" fontAlgn="b"/>
                      <a:r>
                        <a:rPr lang="en-US" sz="1200" b="0" i="0" u="none" strike="noStrike">
                          <a:solidFill>
                            <a:srgbClr val="000000"/>
                          </a:solidFill>
                          <a:effectLst/>
                          <a:latin typeface="Calibri" panose="020F0502020204030204" pitchFamily="34" charset="0"/>
                        </a:rPr>
                        <a:t>Cases_Feb_29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-4.86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-0.04</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-0.12</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-0.24</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0.20</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0.21</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0.06</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0.12</a:t>
                      </a:r>
                    </a:p>
                  </a:txBody>
                  <a:tcPr marL="9525" marR="9525" marT="9525" marB="0" anchor="ctr"/>
                </a:tc>
                <a:extLst>
                  <a:ext uri="{0D108BD9-81ED-4DB2-BD59-A6C34878D82A}">
                    <a16:rowId xmlns:a16="http://schemas.microsoft.com/office/drawing/2014/main" val="2538446242"/>
                  </a:ext>
                </a:extLst>
              </a:tr>
              <a:tr h="213953">
                <a:tc>
                  <a:txBody>
                    <a:bodyPr/>
                    <a:lstStyle/>
                    <a:p>
                      <a:pPr algn="ctr" fontAlgn="b"/>
                      <a:r>
                        <a:rPr lang="en-US" sz="1200" b="0" i="0" u="none" strike="noStrike">
                          <a:solidFill>
                            <a:srgbClr val="000000"/>
                          </a:solidFill>
                          <a:effectLst/>
                          <a:latin typeface="Calibri" panose="020F0502020204030204" pitchFamily="34" charset="0"/>
                        </a:rPr>
                        <a:t>Cases_Mar_17</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1.39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-7.86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-4.05</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-3.38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-3.83</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-9.80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-2.77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-4.88</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-5.59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-2.34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-1.84</a:t>
                      </a:r>
                    </a:p>
                  </a:txBody>
                  <a:tcPr marL="9525" marR="9525" marT="9525" marB="0" anchor="ctr"/>
                </a:tc>
                <a:extLst>
                  <a:ext uri="{0D108BD9-81ED-4DB2-BD59-A6C34878D82A}">
                    <a16:rowId xmlns:a16="http://schemas.microsoft.com/office/drawing/2014/main" val="1319549204"/>
                  </a:ext>
                </a:extLst>
              </a:tr>
              <a:tr h="213953">
                <a:tc>
                  <a:txBody>
                    <a:bodyPr/>
                    <a:lstStyle/>
                    <a:p>
                      <a:pPr algn="ctr" fontAlgn="b"/>
                      <a:r>
                        <a:rPr lang="en-US" sz="1200" b="0" i="0" u="none" strike="noStrike">
                          <a:solidFill>
                            <a:srgbClr val="000000"/>
                          </a:solidFill>
                          <a:effectLst/>
                          <a:latin typeface="Calibri" panose="020F0502020204030204" pitchFamily="34" charset="0"/>
                        </a:rPr>
                        <a:t>Cases_Mar_31</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0.81</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-3.35</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1.05</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0.85</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1.70</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-3.76</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-1.92</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-0.64</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-1.08</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0.47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-1.23</a:t>
                      </a:r>
                    </a:p>
                  </a:txBody>
                  <a:tcPr marL="9525" marR="9525" marT="9525" marB="0" anchor="ctr"/>
                </a:tc>
                <a:extLst>
                  <a:ext uri="{0D108BD9-81ED-4DB2-BD59-A6C34878D82A}">
                    <a16:rowId xmlns:a16="http://schemas.microsoft.com/office/drawing/2014/main" val="1099145455"/>
                  </a:ext>
                </a:extLst>
              </a:tr>
              <a:tr h="213953">
                <a:tc>
                  <a:txBody>
                    <a:bodyPr/>
                    <a:lstStyle/>
                    <a:p>
                      <a:pPr algn="ctr" fontAlgn="b"/>
                      <a:r>
                        <a:rPr lang="en-US" sz="1200" b="0" i="0" u="none" strike="noStrike">
                          <a:solidFill>
                            <a:srgbClr val="000000"/>
                          </a:solidFill>
                          <a:effectLst/>
                          <a:latin typeface="Calibri" panose="020F0502020204030204" pitchFamily="34" charset="0"/>
                        </a:rPr>
                        <a:t>Cases_Apr_19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0.59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-0.79</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0.27</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-0.46</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0.69</a:t>
                      </a:r>
                    </a:p>
                  </a:txBody>
                  <a:tcPr marL="9525" marR="9525" marT="9525" marB="0" anchor="ctr"/>
                </a:tc>
                <a:tc>
                  <a:txBody>
                    <a:bodyPr/>
                    <a:lstStyle/>
                    <a:p>
                      <a:pPr algn="ctr" fontAlgn="b"/>
                      <a:r>
                        <a:rPr lang="en-US" sz="1200" b="0" i="0" u="none" strike="noStrike">
                          <a:solidFill>
                            <a:srgbClr val="000000"/>
                          </a:solidFill>
                          <a:effectLst/>
                          <a:latin typeface="Calibri" panose="020F0502020204030204" pitchFamily="34" charset="0"/>
                        </a:rPr>
                        <a:t>-1.28</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0.39</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-0.81</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algn="ctr" fontAlgn="b"/>
                      <a:r>
                        <a:rPr lang="en-US" sz="1200" b="1" i="0" u="none" strike="noStrike" dirty="0">
                          <a:solidFill>
                            <a:srgbClr val="000000"/>
                          </a:solidFill>
                          <a:effectLst/>
                          <a:highlight>
                            <a:srgbClr val="00FF00"/>
                          </a:highlight>
                          <a:latin typeface="Calibri" panose="020F0502020204030204" pitchFamily="34" charset="0"/>
                        </a:rPr>
                        <a:t>0.14</a:t>
                      </a:r>
                    </a:p>
                  </a:txBody>
                  <a:tcPr marL="9525" marR="9525" marT="9525" marB="0" anchor="ctr"/>
                </a:tc>
                <a:tc>
                  <a:txBody>
                    <a:bodyPr/>
                    <a:lstStyle/>
                    <a:p>
                      <a:pPr algn="ctr" fontAlgn="b"/>
                      <a:r>
                        <a:rPr lang="en-US" sz="1200" b="0" i="0" u="none" strike="noStrike" dirty="0">
                          <a:solidFill>
                            <a:srgbClr val="000000"/>
                          </a:solidFill>
                          <a:effectLst/>
                          <a:latin typeface="Calibri" panose="020F0502020204030204" pitchFamily="34" charset="0"/>
                        </a:rPr>
                        <a:t>-0.95</a:t>
                      </a:r>
                    </a:p>
                  </a:txBody>
                  <a:tcPr marL="9525" marR="9525" marT="9525" marB="0" anchor="ctr"/>
                </a:tc>
                <a:extLst>
                  <a:ext uri="{0D108BD9-81ED-4DB2-BD59-A6C34878D82A}">
                    <a16:rowId xmlns:a16="http://schemas.microsoft.com/office/drawing/2014/main" val="622224211"/>
                  </a:ext>
                </a:extLst>
              </a:tr>
            </a:tbl>
          </a:graphicData>
        </a:graphic>
      </p:graphicFrame>
      <p:sp>
        <p:nvSpPr>
          <p:cNvPr id="10" name="Rectangle 9">
            <a:extLst>
              <a:ext uri="{FF2B5EF4-FFF2-40B4-BE49-F238E27FC236}">
                <a16:creationId xmlns:a16="http://schemas.microsoft.com/office/drawing/2014/main" id="{F047D945-12D2-8646-B0FD-D3E103072B7A}"/>
              </a:ext>
            </a:extLst>
          </p:cNvPr>
          <p:cNvSpPr/>
          <p:nvPr/>
        </p:nvSpPr>
        <p:spPr>
          <a:xfrm>
            <a:off x="987388" y="1004146"/>
            <a:ext cx="10058399" cy="923330"/>
          </a:xfrm>
          <a:prstGeom prst="rect">
            <a:avLst/>
          </a:prstGeom>
        </p:spPr>
        <p:txBody>
          <a:bodyPr wrap="square">
            <a:spAutoFit/>
          </a:bodyPr>
          <a:lstStyle/>
          <a:p>
            <a:pPr lvl="0"/>
            <a:r>
              <a:rPr lang="en-US" dirty="0"/>
              <a:t>A Bagging regressor is an ensemble meta-estimator that divides the training sample randomly into multiple bags and trains the model for each bag and finds the mean value for the ensemble.</a:t>
            </a:r>
          </a:p>
        </p:txBody>
      </p:sp>
      <p:pic>
        <p:nvPicPr>
          <p:cNvPr id="3" name="Picture 2">
            <a:extLst>
              <a:ext uri="{FF2B5EF4-FFF2-40B4-BE49-F238E27FC236}">
                <a16:creationId xmlns:a16="http://schemas.microsoft.com/office/drawing/2014/main" id="{79C61459-7CE8-534D-867C-1F2E1CF02250}"/>
              </a:ext>
            </a:extLst>
          </p:cNvPr>
          <p:cNvPicPr>
            <a:picLocks noChangeAspect="1"/>
          </p:cNvPicPr>
          <p:nvPr/>
        </p:nvPicPr>
        <p:blipFill>
          <a:blip r:embed="rId2"/>
          <a:stretch>
            <a:fillRect/>
          </a:stretch>
        </p:blipFill>
        <p:spPr>
          <a:xfrm>
            <a:off x="1879783" y="1927476"/>
            <a:ext cx="8273607" cy="2600669"/>
          </a:xfrm>
          <a:prstGeom prst="rect">
            <a:avLst/>
          </a:prstGeom>
        </p:spPr>
      </p:pic>
    </p:spTree>
    <p:extLst>
      <p:ext uri="{BB962C8B-B14F-4D97-AF65-F5344CB8AC3E}">
        <p14:creationId xmlns:p14="http://schemas.microsoft.com/office/powerpoint/2010/main" val="1801543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EF286-07A6-F442-9A64-8D30D07190F4}"/>
              </a:ext>
            </a:extLst>
          </p:cNvPr>
          <p:cNvSpPr>
            <a:spLocks noGrp="1"/>
          </p:cNvSpPr>
          <p:nvPr>
            <p:ph type="title"/>
          </p:nvPr>
        </p:nvSpPr>
        <p:spPr>
          <a:xfrm>
            <a:off x="1066800" y="642594"/>
            <a:ext cx="10058400" cy="1371600"/>
          </a:xfrm>
        </p:spPr>
        <p:txBody>
          <a:bodyPr>
            <a:normAutofit/>
          </a:bodyPr>
          <a:lstStyle/>
          <a:p>
            <a:r>
              <a:rPr lang="en-US" dirty="0"/>
              <a:t>Additional Steps</a:t>
            </a:r>
          </a:p>
        </p:txBody>
      </p:sp>
      <p:pic>
        <p:nvPicPr>
          <p:cNvPr id="4" name="Picture 3" descr="A screenshot of a cell phone&#10;&#10;Description automatically generated">
            <a:extLst>
              <a:ext uri="{FF2B5EF4-FFF2-40B4-BE49-F238E27FC236}">
                <a16:creationId xmlns:a16="http://schemas.microsoft.com/office/drawing/2014/main" id="{6138232A-75D8-E04E-8C66-A8368CD626E3}"/>
              </a:ext>
            </a:extLst>
          </p:cNvPr>
          <p:cNvPicPr>
            <a:picLocks noChangeAspect="1"/>
          </p:cNvPicPr>
          <p:nvPr/>
        </p:nvPicPr>
        <p:blipFill>
          <a:blip r:embed="rId2"/>
          <a:stretch>
            <a:fillRect/>
          </a:stretch>
        </p:blipFill>
        <p:spPr>
          <a:xfrm>
            <a:off x="766494" y="2103120"/>
            <a:ext cx="4562744" cy="2740687"/>
          </a:xfrm>
          <a:prstGeom prst="rect">
            <a:avLst/>
          </a:prstGeom>
        </p:spPr>
      </p:pic>
      <p:sp>
        <p:nvSpPr>
          <p:cNvPr id="3" name="Content Placeholder 2">
            <a:extLst>
              <a:ext uri="{FF2B5EF4-FFF2-40B4-BE49-F238E27FC236}">
                <a16:creationId xmlns:a16="http://schemas.microsoft.com/office/drawing/2014/main" id="{EC5C3F4F-7388-0545-96C3-1D6B5AC2016D}"/>
              </a:ext>
            </a:extLst>
          </p:cNvPr>
          <p:cNvSpPr>
            <a:spLocks noGrp="1"/>
          </p:cNvSpPr>
          <p:nvPr>
            <p:ph idx="1"/>
          </p:nvPr>
        </p:nvSpPr>
        <p:spPr>
          <a:xfrm>
            <a:off x="5457825" y="2103120"/>
            <a:ext cx="5667375" cy="3931920"/>
          </a:xfrm>
        </p:spPr>
        <p:txBody>
          <a:bodyPr>
            <a:normAutofit/>
          </a:bodyPr>
          <a:lstStyle/>
          <a:p>
            <a:pPr lvl="1"/>
            <a:r>
              <a:rPr lang="en-US" dirty="0"/>
              <a:t>We split the cases into different quantiles and range is shown as shown in the left image and divided the dataset into 4 different parts.</a:t>
            </a:r>
          </a:p>
          <a:p>
            <a:pPr marL="274320" lvl="1" indent="0">
              <a:buNone/>
            </a:pPr>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07700FCB-D366-8C49-94C9-C900A3AB4E49}"/>
              </a:ext>
            </a:extLst>
          </p:cNvPr>
          <p:cNvPicPr>
            <a:picLocks noChangeAspect="1"/>
          </p:cNvPicPr>
          <p:nvPr/>
        </p:nvPicPr>
        <p:blipFill>
          <a:blip r:embed="rId3"/>
          <a:stretch>
            <a:fillRect/>
          </a:stretch>
        </p:blipFill>
        <p:spPr>
          <a:xfrm>
            <a:off x="766493" y="4932733"/>
            <a:ext cx="4562743" cy="1435100"/>
          </a:xfrm>
          <a:prstGeom prst="rect">
            <a:avLst/>
          </a:prstGeom>
        </p:spPr>
      </p:pic>
    </p:spTree>
    <p:extLst>
      <p:ext uri="{BB962C8B-B14F-4D97-AF65-F5344CB8AC3E}">
        <p14:creationId xmlns:p14="http://schemas.microsoft.com/office/powerpoint/2010/main" val="1438281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F5EE-8473-B94B-80D8-60D9DFC9117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5EEEFED-214D-6D48-ADBE-540DA166D5DD}"/>
              </a:ext>
            </a:extLst>
          </p:cNvPr>
          <p:cNvSpPr>
            <a:spLocks noGrp="1"/>
          </p:cNvSpPr>
          <p:nvPr>
            <p:ph idx="1"/>
          </p:nvPr>
        </p:nvSpPr>
        <p:spPr/>
        <p:txBody>
          <a:bodyPr/>
          <a:lstStyle/>
          <a:p>
            <a:r>
              <a:rPr lang="en-US" dirty="0"/>
              <a:t>In this study we used Regression analysis to find out the best attributes that is having significant relationship with the data.</a:t>
            </a:r>
          </a:p>
          <a:p>
            <a:r>
              <a:rPr lang="en-US" dirty="0"/>
              <a:t>Next, we used ensemble learning to find out which algorithm might be the best fit for our data.</a:t>
            </a:r>
          </a:p>
          <a:p>
            <a:r>
              <a:rPr lang="en-US" dirty="0"/>
              <a:t>We analyzed the results from which we found that the relationship of the features we chose were not prevalent at all times due to the change in the data at real-time.</a:t>
            </a:r>
          </a:p>
          <a:p>
            <a:r>
              <a:rPr lang="en-US" dirty="0"/>
              <a:t>However, we were able to draw patterns in the way the relationships of the features changed over time, as COVID-19 spread across the US.</a:t>
            </a:r>
          </a:p>
          <a:p>
            <a:r>
              <a:rPr lang="en-US" dirty="0"/>
              <a:t>This analysis gave us a basic view of what factors influenced the disease spread at the initial stages in the US and what factors were strong at the later stages.</a:t>
            </a:r>
          </a:p>
          <a:p>
            <a:endParaRPr lang="en-US" dirty="0"/>
          </a:p>
        </p:txBody>
      </p:sp>
    </p:spTree>
    <p:extLst>
      <p:ext uri="{BB962C8B-B14F-4D97-AF65-F5344CB8AC3E}">
        <p14:creationId xmlns:p14="http://schemas.microsoft.com/office/powerpoint/2010/main" val="3275400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10C92881-387D-427B-AF58-F4EDD90CF0A3}"/>
              </a:ext>
            </a:extLst>
          </p:cNvPr>
          <p:cNvGraphicFramePr>
            <a:graphicFrameLocks noGrp="1"/>
          </p:cNvGraphicFramePr>
          <p:nvPr>
            <p:ph idx="1"/>
            <p:extLst>
              <p:ext uri="{D42A27DB-BD31-4B8C-83A1-F6EECF244321}">
                <p14:modId xmlns:p14="http://schemas.microsoft.com/office/powerpoint/2010/main" val="723173985"/>
              </p:ext>
            </p:extLst>
          </p:nvPr>
        </p:nvGraphicFramePr>
        <p:xfrm>
          <a:off x="6560288" y="800947"/>
          <a:ext cx="4824017"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B8F6E799-8928-1D41-A89C-4E2EAB489E15}"/>
              </a:ext>
            </a:extLst>
          </p:cNvPr>
          <p:cNvPicPr>
            <a:picLocks noChangeAspect="1"/>
          </p:cNvPicPr>
          <p:nvPr/>
        </p:nvPicPr>
        <p:blipFill>
          <a:blip r:embed="rId7"/>
          <a:stretch>
            <a:fillRect/>
          </a:stretch>
        </p:blipFill>
        <p:spPr>
          <a:xfrm>
            <a:off x="558208" y="1655420"/>
            <a:ext cx="5652225" cy="3521771"/>
          </a:xfrm>
          <a:prstGeom prst="rect">
            <a:avLst/>
          </a:prstGeom>
        </p:spPr>
      </p:pic>
    </p:spTree>
    <p:extLst>
      <p:ext uri="{BB962C8B-B14F-4D97-AF65-F5344CB8AC3E}">
        <p14:creationId xmlns:p14="http://schemas.microsoft.com/office/powerpoint/2010/main" val="1553936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2C83-FB54-AC45-A869-89AF8D5A12F6}"/>
              </a:ext>
            </a:extLst>
          </p:cNvPr>
          <p:cNvSpPr>
            <a:spLocks noGrp="1"/>
          </p:cNvSpPr>
          <p:nvPr>
            <p:ph type="title"/>
          </p:nvPr>
        </p:nvSpPr>
        <p:spPr>
          <a:xfrm>
            <a:off x="630865" y="130174"/>
            <a:ext cx="10058400" cy="1371600"/>
          </a:xfrm>
        </p:spPr>
        <p:txBody>
          <a:bodyPr/>
          <a:lstStyle/>
          <a:p>
            <a:r>
              <a:rPr lang="en-US" dirty="0"/>
              <a:t>References</a:t>
            </a:r>
          </a:p>
        </p:txBody>
      </p:sp>
      <p:sp>
        <p:nvSpPr>
          <p:cNvPr id="3" name="Content Placeholder 2">
            <a:extLst>
              <a:ext uri="{FF2B5EF4-FFF2-40B4-BE49-F238E27FC236}">
                <a16:creationId xmlns:a16="http://schemas.microsoft.com/office/drawing/2014/main" id="{346995E7-3680-564F-8DA1-1C424CFE5B13}"/>
              </a:ext>
            </a:extLst>
          </p:cNvPr>
          <p:cNvSpPr>
            <a:spLocks noGrp="1"/>
          </p:cNvSpPr>
          <p:nvPr>
            <p:ph idx="1"/>
          </p:nvPr>
        </p:nvSpPr>
        <p:spPr>
          <a:xfrm>
            <a:off x="540488" y="1148427"/>
            <a:ext cx="10515600" cy="4351338"/>
          </a:xfrm>
        </p:spPr>
        <p:txBody>
          <a:bodyPr>
            <a:noAutofit/>
          </a:bodyPr>
          <a:lstStyle/>
          <a:p>
            <a:r>
              <a:rPr lang="en-US" sz="2400" dirty="0"/>
              <a:t>https://www.cdc.gov/coronavirus/2019-ncov/need-extra-precautions/people-at-higher-risk.html</a:t>
            </a:r>
          </a:p>
          <a:p>
            <a:pPr>
              <a:lnSpc>
                <a:spcPct val="120000"/>
              </a:lnSpc>
            </a:pPr>
            <a:r>
              <a:rPr lang="en-US" sz="2400" dirty="0"/>
              <a:t>https://dataverse.harvard.edu/dataset.xhtml;jsessionid=d62174402d55b0f954151889237b?persistentId=doi:10.7910/DVN/HIDLTK</a:t>
            </a:r>
          </a:p>
          <a:p>
            <a:r>
              <a:rPr lang="en-US" sz="2400" dirty="0"/>
              <a:t>https://www.usclimatedata.com/climate/united-states/us</a:t>
            </a:r>
          </a:p>
          <a:p>
            <a:r>
              <a:rPr lang="en-US" sz="2400" dirty="0"/>
              <a:t>https://www.statista.com/statistics/223669/state-employment-in-the-us/</a:t>
            </a:r>
          </a:p>
          <a:p>
            <a:r>
              <a:rPr lang="en-US" sz="2400" dirty="0"/>
              <a:t>https://www.americashealthrankings.org/explore/annual/measure/air/state/ALL?edition-year=2019</a:t>
            </a:r>
          </a:p>
          <a:p>
            <a:r>
              <a:rPr lang="en-US" sz="2400" dirty="0"/>
              <a:t>https://www.americashealthrankings.org/explore/annual/measure/air/state/ALL?edition-year=2019</a:t>
            </a:r>
          </a:p>
          <a:p>
            <a:r>
              <a:rPr lang="en-US" sz="2400" dirty="0"/>
              <a:t>https://worldpopulationreview.com/states/</a:t>
            </a:r>
          </a:p>
          <a:p>
            <a:endParaRPr lang="en-US" sz="1600" dirty="0"/>
          </a:p>
          <a:p>
            <a:endParaRPr lang="en-US" sz="1600" dirty="0"/>
          </a:p>
        </p:txBody>
      </p:sp>
    </p:spTree>
    <p:extLst>
      <p:ext uri="{BB962C8B-B14F-4D97-AF65-F5344CB8AC3E}">
        <p14:creationId xmlns:p14="http://schemas.microsoft.com/office/powerpoint/2010/main" val="265875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2312B-D89F-CD4D-9718-58324E0D645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6DEA684-20EC-2441-AC0F-E3C0958DE8C6}"/>
              </a:ext>
            </a:extLst>
          </p:cNvPr>
          <p:cNvSpPr>
            <a:spLocks noGrp="1"/>
          </p:cNvSpPr>
          <p:nvPr>
            <p:ph idx="1"/>
          </p:nvPr>
        </p:nvSpPr>
        <p:spPr/>
        <p:txBody>
          <a:bodyPr/>
          <a:lstStyle/>
          <a:p>
            <a:r>
              <a:rPr lang="en-US" dirty="0"/>
              <a:t>The aim of our study is to find the significant attributes which might be related to the spread of </a:t>
            </a:r>
            <a:r>
              <a:rPr lang="en-US" dirty="0" err="1"/>
              <a:t>Covid</a:t>
            </a:r>
            <a:r>
              <a:rPr lang="en-US" dirty="0"/>
              <a:t> – 19.</a:t>
            </a:r>
          </a:p>
          <a:p>
            <a:r>
              <a:rPr lang="en-US" dirty="0"/>
              <a:t>The Dataset details and the attributes taken are explained in the next slides.</a:t>
            </a:r>
          </a:p>
          <a:p>
            <a:r>
              <a:rPr lang="en-US" dirty="0"/>
              <a:t>The first step of our study is to find the attributes which are having relation with the cases data.</a:t>
            </a:r>
          </a:p>
          <a:p>
            <a:r>
              <a:rPr lang="en-US" dirty="0"/>
              <a:t>Next we used ensemble learning and tried to see which model might fit our data.</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546065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BBAB-10D8-9741-A114-119B685C475E}"/>
              </a:ext>
            </a:extLst>
          </p:cNvPr>
          <p:cNvSpPr>
            <a:spLocks noGrp="1"/>
          </p:cNvSpPr>
          <p:nvPr>
            <p:ph type="title"/>
          </p:nvPr>
        </p:nvSpPr>
        <p:spPr/>
        <p:txBody>
          <a:bodyPr>
            <a:normAutofit/>
          </a:bodyPr>
          <a:lstStyle/>
          <a:p>
            <a:r>
              <a:rPr lang="en-US" dirty="0"/>
              <a:t>Dataset Details</a:t>
            </a:r>
          </a:p>
        </p:txBody>
      </p:sp>
      <p:graphicFrame>
        <p:nvGraphicFramePr>
          <p:cNvPr id="5" name="Content Placeholder 2">
            <a:extLst>
              <a:ext uri="{FF2B5EF4-FFF2-40B4-BE49-F238E27FC236}">
                <a16:creationId xmlns:a16="http://schemas.microsoft.com/office/drawing/2014/main" id="{2DA792CB-4B96-42D2-90EC-320827FD56E1}"/>
              </a:ext>
            </a:extLst>
          </p:cNvPr>
          <p:cNvGraphicFramePr>
            <a:graphicFrameLocks noGrp="1"/>
          </p:cNvGraphicFramePr>
          <p:nvPr>
            <p:ph idx="1"/>
            <p:extLst>
              <p:ext uri="{D42A27DB-BD31-4B8C-83A1-F6EECF244321}">
                <p14:modId xmlns:p14="http://schemas.microsoft.com/office/powerpoint/2010/main" val="4191566343"/>
              </p:ext>
            </p:extLst>
          </p:nvPr>
        </p:nvGraphicFramePr>
        <p:xfrm>
          <a:off x="1066800" y="2103438"/>
          <a:ext cx="10058400" cy="3932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294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9938B-6235-4548-BFEF-3838466C754E}"/>
              </a:ext>
            </a:extLst>
          </p:cNvPr>
          <p:cNvSpPr>
            <a:spLocks noGrp="1"/>
          </p:cNvSpPr>
          <p:nvPr>
            <p:ph type="title"/>
          </p:nvPr>
        </p:nvSpPr>
        <p:spPr>
          <a:xfrm>
            <a:off x="817897" y="194080"/>
            <a:ext cx="10515600" cy="1325563"/>
          </a:xfrm>
        </p:spPr>
        <p:txBody>
          <a:bodyPr/>
          <a:lstStyle/>
          <a:p>
            <a:r>
              <a:rPr lang="en-US" dirty="0"/>
              <a:t>Features included in the dataset</a:t>
            </a:r>
          </a:p>
        </p:txBody>
      </p:sp>
      <p:sp>
        <p:nvSpPr>
          <p:cNvPr id="3" name="Content Placeholder 2">
            <a:extLst>
              <a:ext uri="{FF2B5EF4-FFF2-40B4-BE49-F238E27FC236}">
                <a16:creationId xmlns:a16="http://schemas.microsoft.com/office/drawing/2014/main" id="{BAD3B914-72A2-6541-BA3B-EBA49EDC3020}"/>
              </a:ext>
            </a:extLst>
          </p:cNvPr>
          <p:cNvSpPr>
            <a:spLocks noGrp="1"/>
          </p:cNvSpPr>
          <p:nvPr>
            <p:ph idx="1"/>
          </p:nvPr>
        </p:nvSpPr>
        <p:spPr>
          <a:xfrm>
            <a:off x="754949" y="2351382"/>
            <a:ext cx="2305571" cy="4351338"/>
          </a:xfrm>
        </p:spPr>
        <p:txBody>
          <a:bodyPr>
            <a:normAutofit/>
          </a:bodyPr>
          <a:lstStyle/>
          <a:p>
            <a:r>
              <a:rPr lang="en-US" sz="1600" dirty="0">
                <a:cs typeface="Times New Roman" panose="02020603050405020304" pitchFamily="18" charset="0"/>
              </a:rPr>
              <a:t>State</a:t>
            </a:r>
          </a:p>
          <a:p>
            <a:r>
              <a:rPr lang="en-US" sz="1600" dirty="0">
                <a:cs typeface="Times New Roman" panose="02020603050405020304" pitchFamily="18" charset="0"/>
              </a:rPr>
              <a:t>Cases_Feb_29</a:t>
            </a:r>
          </a:p>
          <a:p>
            <a:r>
              <a:rPr lang="en-US" sz="1600" dirty="0">
                <a:cs typeface="Times New Roman" panose="02020603050405020304" pitchFamily="18" charset="0"/>
              </a:rPr>
              <a:t>Cases_Mar_17</a:t>
            </a:r>
          </a:p>
          <a:p>
            <a:r>
              <a:rPr lang="en-US" sz="1600" dirty="0">
                <a:cs typeface="Times New Roman" panose="02020603050405020304" pitchFamily="18" charset="0"/>
              </a:rPr>
              <a:t>Cases_Mar_31</a:t>
            </a:r>
          </a:p>
          <a:p>
            <a:r>
              <a:rPr lang="en-US" sz="1600" dirty="0">
                <a:cs typeface="Times New Roman" panose="02020603050405020304" pitchFamily="18" charset="0"/>
              </a:rPr>
              <a:t>Cases_Apr_19</a:t>
            </a:r>
          </a:p>
          <a:p>
            <a:r>
              <a:rPr lang="en-US" sz="1600" dirty="0">
                <a:cs typeface="Times New Roman" panose="02020603050405020304" pitchFamily="18" charset="0"/>
              </a:rPr>
              <a:t>Population</a:t>
            </a:r>
          </a:p>
          <a:p>
            <a:r>
              <a:rPr lang="en-US" sz="1600" dirty="0">
                <a:cs typeface="Times New Roman" panose="02020603050405020304" pitchFamily="18" charset="0"/>
              </a:rPr>
              <a:t>Density</a:t>
            </a:r>
          </a:p>
          <a:p>
            <a:r>
              <a:rPr lang="en-US" sz="1600" dirty="0" err="1">
                <a:cs typeface="Times New Roman" panose="02020603050405020304" pitchFamily="18" charset="0"/>
              </a:rPr>
              <a:t>State_Area</a:t>
            </a:r>
            <a:endParaRPr lang="en-US" sz="1600" dirty="0">
              <a:cs typeface="Times New Roman" panose="02020603050405020304" pitchFamily="18" charset="0"/>
            </a:endParaRPr>
          </a:p>
        </p:txBody>
      </p:sp>
      <p:sp>
        <p:nvSpPr>
          <p:cNvPr id="5" name="Content Placeholder 2">
            <a:extLst>
              <a:ext uri="{FF2B5EF4-FFF2-40B4-BE49-F238E27FC236}">
                <a16:creationId xmlns:a16="http://schemas.microsoft.com/office/drawing/2014/main" id="{345AF0D7-041B-7C4C-9FAC-EBBD906C8DA1}"/>
              </a:ext>
            </a:extLst>
          </p:cNvPr>
          <p:cNvSpPr txBox="1">
            <a:spLocks/>
          </p:cNvSpPr>
          <p:nvPr/>
        </p:nvSpPr>
        <p:spPr>
          <a:xfrm>
            <a:off x="3359965" y="2351493"/>
            <a:ext cx="303375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cs typeface="Times New Roman" panose="02020603050405020304" pitchFamily="18" charset="0"/>
              </a:rPr>
              <a:t>White_Race</a:t>
            </a:r>
            <a:endParaRPr lang="en-US" sz="1600" dirty="0">
              <a:cs typeface="Times New Roman" panose="02020603050405020304" pitchFamily="18" charset="0"/>
            </a:endParaRPr>
          </a:p>
          <a:p>
            <a:r>
              <a:rPr lang="en-US" sz="1600" dirty="0" err="1">
                <a:cs typeface="Times New Roman" panose="02020603050405020304" pitchFamily="18" charset="0"/>
              </a:rPr>
              <a:t>Black_Or_African</a:t>
            </a:r>
            <a:endParaRPr lang="en-US" sz="1600" dirty="0">
              <a:cs typeface="Times New Roman" panose="02020603050405020304" pitchFamily="18" charset="0"/>
            </a:endParaRPr>
          </a:p>
          <a:p>
            <a:r>
              <a:rPr lang="en-US" sz="1600" dirty="0" err="1">
                <a:cs typeface="Times New Roman" panose="02020603050405020304" pitchFamily="18" charset="0"/>
              </a:rPr>
              <a:t>Other_Race</a:t>
            </a:r>
            <a:endParaRPr lang="en-US" sz="1600" dirty="0">
              <a:cs typeface="Times New Roman" panose="02020603050405020304" pitchFamily="18" charset="0"/>
            </a:endParaRPr>
          </a:p>
          <a:p>
            <a:r>
              <a:rPr lang="en-US" sz="1600" dirty="0" err="1">
                <a:cs typeface="Times New Roman" panose="02020603050405020304" pitchFamily="18" charset="0"/>
              </a:rPr>
              <a:t>Asian_Race</a:t>
            </a:r>
            <a:endParaRPr lang="en-US" sz="1600" dirty="0">
              <a:cs typeface="Times New Roman" panose="02020603050405020304" pitchFamily="18" charset="0"/>
            </a:endParaRPr>
          </a:p>
          <a:p>
            <a:r>
              <a:rPr lang="en-US" sz="1600" dirty="0" err="1">
                <a:cs typeface="Times New Roman" panose="02020603050405020304" pitchFamily="18" charset="0"/>
              </a:rPr>
              <a:t>Two_Or_More</a:t>
            </a:r>
            <a:endParaRPr lang="en-US" sz="1600" dirty="0">
              <a:cs typeface="Times New Roman" panose="02020603050405020304" pitchFamily="18" charset="0"/>
            </a:endParaRPr>
          </a:p>
          <a:p>
            <a:r>
              <a:rPr lang="en-US" sz="1600" dirty="0" err="1">
                <a:cs typeface="Times New Roman" panose="02020603050405020304" pitchFamily="18" charset="0"/>
              </a:rPr>
              <a:t>Native_American</a:t>
            </a:r>
            <a:endParaRPr lang="en-US" sz="1600" dirty="0">
              <a:cs typeface="Times New Roman" panose="02020603050405020304" pitchFamily="18" charset="0"/>
            </a:endParaRPr>
          </a:p>
          <a:p>
            <a:r>
              <a:rPr lang="en-US" sz="1600" dirty="0" err="1">
                <a:cs typeface="Times New Roman" panose="02020603050405020304" pitchFamily="18" charset="0"/>
              </a:rPr>
              <a:t>Native_Hawaiian</a:t>
            </a:r>
            <a:endParaRPr lang="en-US" sz="1600" dirty="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F5D68529-AC54-B74C-8BB3-A54A69BE9B3C}"/>
              </a:ext>
            </a:extLst>
          </p:cNvPr>
          <p:cNvGraphicFramePr>
            <a:graphicFrameLocks noGrp="1"/>
          </p:cNvGraphicFramePr>
          <p:nvPr>
            <p:extLst>
              <p:ext uri="{D42A27DB-BD31-4B8C-83A1-F6EECF244321}">
                <p14:modId xmlns:p14="http://schemas.microsoft.com/office/powerpoint/2010/main" val="93713789"/>
              </p:ext>
            </p:extLst>
          </p:nvPr>
        </p:nvGraphicFramePr>
        <p:xfrm>
          <a:off x="6424832" y="3485225"/>
          <a:ext cx="825500" cy="203200"/>
        </p:xfrm>
        <a:graphic>
          <a:graphicData uri="http://schemas.openxmlformats.org/drawingml/2006/table">
            <a:tbl>
              <a:tblPr/>
              <a:tblGrid>
                <a:gridCol w="825500">
                  <a:extLst>
                    <a:ext uri="{9D8B030D-6E8A-4147-A177-3AD203B41FA5}">
                      <a16:colId xmlns:a16="http://schemas.microsoft.com/office/drawing/2014/main" val="2099748868"/>
                    </a:ext>
                  </a:extLst>
                </a:gridCol>
              </a:tblGrid>
              <a:tr h="203200">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876035383"/>
                  </a:ext>
                </a:extLst>
              </a:tr>
            </a:tbl>
          </a:graphicData>
        </a:graphic>
      </p:graphicFrame>
      <p:sp>
        <p:nvSpPr>
          <p:cNvPr id="7" name="Content Placeholder 2">
            <a:extLst>
              <a:ext uri="{FF2B5EF4-FFF2-40B4-BE49-F238E27FC236}">
                <a16:creationId xmlns:a16="http://schemas.microsoft.com/office/drawing/2014/main" id="{4B010BD2-BEB1-864F-9F28-E7109C61F62C}"/>
              </a:ext>
            </a:extLst>
          </p:cNvPr>
          <p:cNvSpPr txBox="1">
            <a:spLocks/>
          </p:cNvSpPr>
          <p:nvPr/>
        </p:nvSpPr>
        <p:spPr>
          <a:xfrm>
            <a:off x="6193431" y="2337270"/>
            <a:ext cx="3033749"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cs typeface="Times New Roman" panose="02020603050405020304" pitchFamily="18" charset="0"/>
              </a:rPr>
              <a:t>Employed_People</a:t>
            </a:r>
            <a:endParaRPr lang="en-US" sz="1600" dirty="0">
              <a:cs typeface="Times New Roman" panose="02020603050405020304" pitchFamily="18" charset="0"/>
            </a:endParaRPr>
          </a:p>
          <a:p>
            <a:r>
              <a:rPr lang="en-US" sz="1600" dirty="0" err="1">
                <a:cs typeface="Times New Roman" panose="02020603050405020304" pitchFamily="18" charset="0"/>
              </a:rPr>
              <a:t>Mean_Temp_Feb</a:t>
            </a:r>
            <a:endParaRPr lang="en-US" sz="1600" dirty="0">
              <a:cs typeface="Times New Roman" panose="02020603050405020304" pitchFamily="18" charset="0"/>
            </a:endParaRPr>
          </a:p>
          <a:p>
            <a:r>
              <a:rPr lang="en-US" sz="1600" dirty="0" err="1">
                <a:cs typeface="Times New Roman" panose="02020603050405020304" pitchFamily="18" charset="0"/>
              </a:rPr>
              <a:t>Mean_Temp_Mar</a:t>
            </a:r>
            <a:endParaRPr lang="en-US" sz="1600" dirty="0">
              <a:cs typeface="Times New Roman" panose="02020603050405020304" pitchFamily="18" charset="0"/>
            </a:endParaRPr>
          </a:p>
          <a:p>
            <a:r>
              <a:rPr lang="en-US" sz="1600" dirty="0" err="1">
                <a:cs typeface="Times New Roman" panose="02020603050405020304" pitchFamily="18" charset="0"/>
              </a:rPr>
              <a:t>Mean_Temp_Apr</a:t>
            </a:r>
            <a:endParaRPr lang="en-US" sz="1600" dirty="0">
              <a:cs typeface="Times New Roman" panose="02020603050405020304" pitchFamily="18" charset="0"/>
            </a:endParaRPr>
          </a:p>
          <a:p>
            <a:r>
              <a:rPr lang="en-US" sz="1600" dirty="0" err="1">
                <a:cs typeface="Times New Roman" panose="02020603050405020304" pitchFamily="18" charset="0"/>
              </a:rPr>
              <a:t>Median_Age</a:t>
            </a:r>
            <a:endParaRPr lang="en-US" sz="1600" dirty="0">
              <a:cs typeface="Times New Roman" panose="02020603050405020304" pitchFamily="18" charset="0"/>
            </a:endParaRPr>
          </a:p>
          <a:p>
            <a:r>
              <a:rPr lang="en-US" sz="1600" dirty="0" err="1">
                <a:cs typeface="Times New Roman" panose="02020603050405020304" pitchFamily="18" charset="0"/>
              </a:rPr>
              <a:t>Air_Pollution</a:t>
            </a:r>
            <a:endParaRPr lang="en-US" sz="1600" dirty="0">
              <a:cs typeface="Times New Roman" panose="02020603050405020304" pitchFamily="18" charset="0"/>
            </a:endParaRPr>
          </a:p>
        </p:txBody>
      </p:sp>
      <p:sp>
        <p:nvSpPr>
          <p:cNvPr id="8" name="Content Placeholder 2">
            <a:extLst>
              <a:ext uri="{FF2B5EF4-FFF2-40B4-BE49-F238E27FC236}">
                <a16:creationId xmlns:a16="http://schemas.microsoft.com/office/drawing/2014/main" id="{3D6CB349-89BD-3341-8878-FB6584191AB5}"/>
              </a:ext>
            </a:extLst>
          </p:cNvPr>
          <p:cNvSpPr txBox="1">
            <a:spLocks/>
          </p:cNvSpPr>
          <p:nvPr/>
        </p:nvSpPr>
        <p:spPr>
          <a:xfrm>
            <a:off x="8923135" y="2351382"/>
            <a:ext cx="2471133" cy="39278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cs typeface="Times New Roman" panose="02020603050405020304" pitchFamily="18" charset="0"/>
              </a:rPr>
              <a:t>Asthma</a:t>
            </a:r>
          </a:p>
          <a:p>
            <a:r>
              <a:rPr lang="en-US" sz="1600" dirty="0">
                <a:cs typeface="Times New Roman" panose="02020603050405020304" pitchFamily="18" charset="0"/>
              </a:rPr>
              <a:t>Diabetes</a:t>
            </a:r>
          </a:p>
          <a:p>
            <a:r>
              <a:rPr lang="en-US" sz="1600" dirty="0" err="1">
                <a:cs typeface="Times New Roman" panose="02020603050405020304" pitchFamily="18" charset="0"/>
              </a:rPr>
              <a:t>Six_Plus_Teeth_Extractions</a:t>
            </a:r>
            <a:endParaRPr lang="en-US" sz="1600" dirty="0">
              <a:cs typeface="Times New Roman" panose="02020603050405020304" pitchFamily="18" charset="0"/>
            </a:endParaRPr>
          </a:p>
          <a:p>
            <a:r>
              <a:rPr lang="en-US" sz="1600" dirty="0" err="1">
                <a:cs typeface="Times New Roman" panose="02020603050405020304" pitchFamily="18" charset="0"/>
              </a:rPr>
              <a:t>High_Blood_Pressure</a:t>
            </a:r>
            <a:endParaRPr lang="en-US" sz="1600" dirty="0">
              <a:cs typeface="Times New Roman" panose="02020603050405020304" pitchFamily="18" charset="0"/>
            </a:endParaRPr>
          </a:p>
          <a:p>
            <a:r>
              <a:rPr lang="en-US" sz="1600" dirty="0" err="1">
                <a:cs typeface="Times New Roman" panose="02020603050405020304" pitchFamily="18" charset="0"/>
              </a:rPr>
              <a:t>Multiple_Chronic_Condition_Seniors</a:t>
            </a:r>
            <a:endParaRPr lang="en-US" sz="1600" dirty="0">
              <a:cs typeface="Times New Roman" panose="02020603050405020304" pitchFamily="18" charset="0"/>
            </a:endParaRPr>
          </a:p>
          <a:p>
            <a:r>
              <a:rPr lang="en-US" sz="1600" dirty="0" err="1">
                <a:cs typeface="Times New Roman" panose="02020603050405020304" pitchFamily="18" charset="0"/>
              </a:rPr>
              <a:t>Heart_Disease</a:t>
            </a:r>
            <a:endParaRPr lang="en-US" sz="1600" dirty="0">
              <a:cs typeface="Times New Roman" panose="02020603050405020304" pitchFamily="18" charset="0"/>
            </a:endParaRPr>
          </a:p>
          <a:p>
            <a:r>
              <a:rPr lang="en-US" sz="1600" dirty="0" err="1">
                <a:cs typeface="Times New Roman" panose="02020603050405020304" pitchFamily="18" charset="0"/>
              </a:rPr>
              <a:t>Heart_Attack</a:t>
            </a:r>
            <a:endParaRPr lang="en-US" sz="1600" dirty="0">
              <a:cs typeface="Times New Roman" panose="02020603050405020304" pitchFamily="18" charset="0"/>
            </a:endParaRPr>
          </a:p>
          <a:p>
            <a:r>
              <a:rPr lang="en-US" sz="1600" dirty="0">
                <a:cs typeface="Times New Roman" panose="02020603050405020304" pitchFamily="18" charset="0"/>
              </a:rPr>
              <a:t>Stroke</a:t>
            </a:r>
          </a:p>
          <a:p>
            <a:r>
              <a:rPr lang="en-US" sz="1600" dirty="0" err="1">
                <a:cs typeface="Times New Roman" panose="02020603050405020304" pitchFamily="18" charset="0"/>
              </a:rPr>
              <a:t>High_Cholestrol</a:t>
            </a:r>
            <a:endParaRPr lang="en-US" sz="1600" dirty="0">
              <a:cs typeface="Times New Roman" panose="02020603050405020304" pitchFamily="18" charset="0"/>
            </a:endParaRPr>
          </a:p>
        </p:txBody>
      </p:sp>
      <p:sp>
        <p:nvSpPr>
          <p:cNvPr id="10" name="TextBox 9">
            <a:extLst>
              <a:ext uri="{FF2B5EF4-FFF2-40B4-BE49-F238E27FC236}">
                <a16:creationId xmlns:a16="http://schemas.microsoft.com/office/drawing/2014/main" id="{1BADAA65-D5BA-0649-B8CD-63B3D6B38FAE}"/>
              </a:ext>
            </a:extLst>
          </p:cNvPr>
          <p:cNvSpPr txBox="1"/>
          <p:nvPr/>
        </p:nvSpPr>
        <p:spPr>
          <a:xfrm>
            <a:off x="817897" y="1509824"/>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Population and Cases Details</a:t>
            </a:r>
          </a:p>
        </p:txBody>
      </p:sp>
      <p:sp>
        <p:nvSpPr>
          <p:cNvPr id="11" name="TextBox 10">
            <a:extLst>
              <a:ext uri="{FF2B5EF4-FFF2-40B4-BE49-F238E27FC236}">
                <a16:creationId xmlns:a16="http://schemas.microsoft.com/office/drawing/2014/main" id="{BC7520E7-60BC-5748-B3ED-2905BA9AA095}"/>
              </a:ext>
            </a:extLst>
          </p:cNvPr>
          <p:cNvSpPr txBox="1"/>
          <p:nvPr/>
        </p:nvSpPr>
        <p:spPr>
          <a:xfrm>
            <a:off x="3544190" y="1476751"/>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Races Information</a:t>
            </a:r>
          </a:p>
        </p:txBody>
      </p:sp>
      <p:sp>
        <p:nvSpPr>
          <p:cNvPr id="12" name="TextBox 11">
            <a:extLst>
              <a:ext uri="{FF2B5EF4-FFF2-40B4-BE49-F238E27FC236}">
                <a16:creationId xmlns:a16="http://schemas.microsoft.com/office/drawing/2014/main" id="{9EBFBE42-3DF7-6B4C-A796-876B55A6C61F}"/>
              </a:ext>
            </a:extLst>
          </p:cNvPr>
          <p:cNvSpPr txBox="1"/>
          <p:nvPr/>
        </p:nvSpPr>
        <p:spPr>
          <a:xfrm>
            <a:off x="6271330" y="1482891"/>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Environmental Factors</a:t>
            </a:r>
          </a:p>
        </p:txBody>
      </p:sp>
      <p:sp>
        <p:nvSpPr>
          <p:cNvPr id="14" name="Rectangle 13">
            <a:extLst>
              <a:ext uri="{FF2B5EF4-FFF2-40B4-BE49-F238E27FC236}">
                <a16:creationId xmlns:a16="http://schemas.microsoft.com/office/drawing/2014/main" id="{72B2BFEA-32F1-304C-9AD4-DFED7E5CBC0C}"/>
              </a:ext>
            </a:extLst>
          </p:cNvPr>
          <p:cNvSpPr/>
          <p:nvPr/>
        </p:nvSpPr>
        <p:spPr>
          <a:xfrm>
            <a:off x="606058" y="1493287"/>
            <a:ext cx="2583712" cy="499495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1674DC-F109-D444-998D-046D4EADD6A8}"/>
              </a:ext>
            </a:extLst>
          </p:cNvPr>
          <p:cNvSpPr txBox="1"/>
          <p:nvPr/>
        </p:nvSpPr>
        <p:spPr>
          <a:xfrm>
            <a:off x="9083220" y="1493287"/>
            <a:ext cx="2179674" cy="707886"/>
          </a:xfrm>
          <a:prstGeom prst="rect">
            <a:avLst/>
          </a:prstGeom>
          <a:noFill/>
        </p:spPr>
        <p:txBody>
          <a:bodyPr wrap="square" rtlCol="0">
            <a:spAutoFit/>
          </a:bodyPr>
          <a:lstStyle/>
          <a:p>
            <a:pPr algn="ctr"/>
            <a:r>
              <a:rPr lang="en-US" sz="2000" b="1" dirty="0">
                <a:cs typeface="Times New Roman" panose="02020603050405020304" pitchFamily="18" charset="0"/>
              </a:rPr>
              <a:t>Chronic Disease Information</a:t>
            </a:r>
          </a:p>
        </p:txBody>
      </p:sp>
      <p:sp>
        <p:nvSpPr>
          <p:cNvPr id="15" name="Rectangle 14">
            <a:extLst>
              <a:ext uri="{FF2B5EF4-FFF2-40B4-BE49-F238E27FC236}">
                <a16:creationId xmlns:a16="http://schemas.microsoft.com/office/drawing/2014/main" id="{62B60AC4-29DF-E942-BF3D-8C0F117F29FF}"/>
              </a:ext>
            </a:extLst>
          </p:cNvPr>
          <p:cNvSpPr/>
          <p:nvPr/>
        </p:nvSpPr>
        <p:spPr>
          <a:xfrm>
            <a:off x="3342171" y="1493287"/>
            <a:ext cx="2583712" cy="499496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9BA779-8491-7849-BE90-AA016AD560C3}"/>
              </a:ext>
            </a:extLst>
          </p:cNvPr>
          <p:cNvSpPr/>
          <p:nvPr/>
        </p:nvSpPr>
        <p:spPr>
          <a:xfrm>
            <a:off x="6069311" y="1476751"/>
            <a:ext cx="2583712" cy="50161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ED8602-678A-7642-A7DA-43281111B9AA}"/>
              </a:ext>
            </a:extLst>
          </p:cNvPr>
          <p:cNvSpPr/>
          <p:nvPr/>
        </p:nvSpPr>
        <p:spPr>
          <a:xfrm>
            <a:off x="8801295" y="1476753"/>
            <a:ext cx="2743525" cy="501612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BC8B273F-9E68-6F4E-AF1A-4BBB432421C6}"/>
              </a:ext>
            </a:extLst>
          </p:cNvPr>
          <p:cNvCxnSpPr>
            <a:cxnSpLocks/>
          </p:cNvCxnSpPr>
          <p:nvPr/>
        </p:nvCxnSpPr>
        <p:spPr>
          <a:xfrm>
            <a:off x="625698" y="2231933"/>
            <a:ext cx="2564072" cy="231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46A56EC-186A-6645-9FD5-AB1509837EAD}"/>
              </a:ext>
            </a:extLst>
          </p:cNvPr>
          <p:cNvCxnSpPr>
            <a:cxnSpLocks/>
          </p:cNvCxnSpPr>
          <p:nvPr/>
        </p:nvCxnSpPr>
        <p:spPr>
          <a:xfrm flipV="1">
            <a:off x="3342171" y="2217710"/>
            <a:ext cx="2596506" cy="668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15FC1AC-ED41-5E48-A698-544F11E11EAB}"/>
              </a:ext>
            </a:extLst>
          </p:cNvPr>
          <p:cNvCxnSpPr>
            <a:cxnSpLocks/>
          </p:cNvCxnSpPr>
          <p:nvPr/>
        </p:nvCxnSpPr>
        <p:spPr>
          <a:xfrm flipV="1">
            <a:off x="6096000" y="2228577"/>
            <a:ext cx="2583455" cy="335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6F26007-3091-9543-9702-EB5E8B303EAD}"/>
              </a:ext>
            </a:extLst>
          </p:cNvPr>
          <p:cNvCxnSpPr>
            <a:cxnSpLocks/>
          </p:cNvCxnSpPr>
          <p:nvPr/>
        </p:nvCxnSpPr>
        <p:spPr>
          <a:xfrm>
            <a:off x="8801295" y="2224394"/>
            <a:ext cx="27435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86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D8DF80A-9701-8B44-A6AD-D7E31C160E82}"/>
              </a:ext>
            </a:extLst>
          </p:cNvPr>
          <p:cNvSpPr>
            <a:spLocks noGrp="1"/>
          </p:cNvSpPr>
          <p:nvPr>
            <p:ph type="title"/>
          </p:nvPr>
        </p:nvSpPr>
        <p:spPr>
          <a:xfrm>
            <a:off x="573409" y="559477"/>
            <a:ext cx="3765200" cy="5709931"/>
          </a:xfrm>
        </p:spPr>
        <p:txBody>
          <a:bodyPr>
            <a:normAutofit/>
          </a:bodyPr>
          <a:lstStyle/>
          <a:p>
            <a:pPr algn="ctr"/>
            <a:r>
              <a:rPr lang="en-US" dirty="0"/>
              <a:t>Linear Regression</a:t>
            </a:r>
          </a:p>
        </p:txBody>
      </p:sp>
      <p:graphicFrame>
        <p:nvGraphicFramePr>
          <p:cNvPr id="5" name="Content Placeholder 2">
            <a:extLst>
              <a:ext uri="{FF2B5EF4-FFF2-40B4-BE49-F238E27FC236}">
                <a16:creationId xmlns:a16="http://schemas.microsoft.com/office/drawing/2014/main" id="{63D330FD-30AF-4BB2-82BF-BF1AEB4DC0F2}"/>
              </a:ext>
            </a:extLst>
          </p:cNvPr>
          <p:cNvGraphicFramePr>
            <a:graphicFrameLocks noGrp="1"/>
          </p:cNvGraphicFramePr>
          <p:nvPr>
            <p:ph idx="1"/>
            <p:extLst>
              <p:ext uri="{D42A27DB-BD31-4B8C-83A1-F6EECF244321}">
                <p14:modId xmlns:p14="http://schemas.microsoft.com/office/powerpoint/2010/main" val="2080528961"/>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282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2D8DF80A-9701-8B44-A6AD-D7E31C160E82}"/>
              </a:ext>
            </a:extLst>
          </p:cNvPr>
          <p:cNvSpPr>
            <a:spLocks noGrp="1"/>
          </p:cNvSpPr>
          <p:nvPr>
            <p:ph type="title"/>
          </p:nvPr>
        </p:nvSpPr>
        <p:spPr>
          <a:xfrm>
            <a:off x="573409" y="559477"/>
            <a:ext cx="3765200" cy="5709931"/>
          </a:xfrm>
        </p:spPr>
        <p:txBody>
          <a:bodyPr>
            <a:normAutofit/>
          </a:bodyPr>
          <a:lstStyle/>
          <a:p>
            <a:pPr algn="ctr"/>
            <a:r>
              <a:rPr lang="en-US" dirty="0"/>
              <a:t>Multiple Linear Regression</a:t>
            </a:r>
          </a:p>
        </p:txBody>
      </p:sp>
      <p:graphicFrame>
        <p:nvGraphicFramePr>
          <p:cNvPr id="5" name="Content Placeholder 2">
            <a:extLst>
              <a:ext uri="{FF2B5EF4-FFF2-40B4-BE49-F238E27FC236}">
                <a16:creationId xmlns:a16="http://schemas.microsoft.com/office/drawing/2014/main" id="{63D330FD-30AF-4BB2-82BF-BF1AEB4DC0F2}"/>
              </a:ext>
            </a:extLst>
          </p:cNvPr>
          <p:cNvGraphicFramePr>
            <a:graphicFrameLocks noGrp="1"/>
          </p:cNvGraphicFramePr>
          <p:nvPr>
            <p:ph idx="1"/>
            <p:extLst>
              <p:ext uri="{D42A27DB-BD31-4B8C-83A1-F6EECF244321}">
                <p14:modId xmlns:p14="http://schemas.microsoft.com/office/powerpoint/2010/main" val="3844107598"/>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176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a:t>Dataset Analysis till Feb 29</a:t>
            </a:r>
          </a:p>
        </p:txBody>
      </p:sp>
      <p:sp>
        <p:nvSpPr>
          <p:cNvPr id="83" name="Rectangle 82">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85" name="Rectangle 84">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5" name="Picture 4">
            <a:extLst>
              <a:ext uri="{FF2B5EF4-FFF2-40B4-BE49-F238E27FC236}">
                <a16:creationId xmlns:a16="http://schemas.microsoft.com/office/drawing/2014/main" id="{436E0F8A-0BD1-C24A-9360-8010749C897A}"/>
              </a:ext>
            </a:extLst>
          </p:cNvPr>
          <p:cNvPicPr>
            <a:picLocks noChangeAspect="1"/>
          </p:cNvPicPr>
          <p:nvPr/>
        </p:nvPicPr>
        <p:blipFill>
          <a:blip r:embed="rId2"/>
          <a:stretch>
            <a:fillRect/>
          </a:stretch>
        </p:blipFill>
        <p:spPr>
          <a:xfrm>
            <a:off x="1333158" y="1206902"/>
            <a:ext cx="4156156"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We had few number of cases at the end of Feb 29. </a:t>
            </a:r>
          </a:p>
          <a:p>
            <a:r>
              <a:rPr lang="en-US" dirty="0" err="1"/>
              <a:t>White_Race</a:t>
            </a:r>
            <a:r>
              <a:rPr lang="en-US" dirty="0"/>
              <a:t> and </a:t>
            </a:r>
            <a:r>
              <a:rPr lang="en-US" dirty="0" err="1"/>
              <a:t>Native_Hawaiian</a:t>
            </a:r>
            <a:r>
              <a:rPr lang="en-US" dirty="0"/>
              <a:t> are considered to be significant attribute here. So r-Squared value is found for individual attributes. </a:t>
            </a:r>
          </a:p>
          <a:p>
            <a:r>
              <a:rPr lang="en-US" dirty="0"/>
              <a:t>We could see </a:t>
            </a:r>
            <a:r>
              <a:rPr lang="en-US" dirty="0" err="1"/>
              <a:t>other_race</a:t>
            </a:r>
            <a:r>
              <a:rPr lang="en-US" dirty="0"/>
              <a:t> and </a:t>
            </a:r>
            <a:r>
              <a:rPr lang="en-US" dirty="0" err="1"/>
              <a:t>Asian_race</a:t>
            </a:r>
            <a:r>
              <a:rPr lang="en-US" dirty="0"/>
              <a:t> has higher value of 0.68 compared to other attributes.</a:t>
            </a:r>
          </a:p>
        </p:txBody>
      </p:sp>
    </p:spTree>
    <p:extLst>
      <p:ext uri="{BB962C8B-B14F-4D97-AF65-F5344CB8AC3E}">
        <p14:creationId xmlns:p14="http://schemas.microsoft.com/office/powerpoint/2010/main" val="318330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BAD96-721B-FD49-8766-9096CCFE2BE4}"/>
              </a:ext>
            </a:extLst>
          </p:cNvPr>
          <p:cNvSpPr>
            <a:spLocks noGrp="1"/>
          </p:cNvSpPr>
          <p:nvPr>
            <p:ph type="title"/>
          </p:nvPr>
        </p:nvSpPr>
        <p:spPr>
          <a:xfrm>
            <a:off x="6579450" y="727627"/>
            <a:ext cx="4957553" cy="1645920"/>
          </a:xfrm>
        </p:spPr>
        <p:txBody>
          <a:bodyPr>
            <a:normAutofit/>
          </a:bodyPr>
          <a:lstStyle/>
          <a:p>
            <a:r>
              <a:rPr lang="en-US" sz="4400" dirty="0"/>
              <a:t>Dataset Analysis till Mar 17</a:t>
            </a:r>
          </a:p>
        </p:txBody>
      </p:sp>
      <p:sp>
        <p:nvSpPr>
          <p:cNvPr id="77" name="Rectangle 76">
            <a:extLst>
              <a:ext uri="{FF2B5EF4-FFF2-40B4-BE49-F238E27FC236}">
                <a16:creationId xmlns:a16="http://schemas.microsoft.com/office/drawing/2014/main" id="{CD000060-D06D-4A48-BD8E-978966CC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7654" y="727628"/>
            <a:ext cx="5367164" cy="541555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79" name="Rectangle 78">
            <a:extLst>
              <a:ext uri="{FF2B5EF4-FFF2-40B4-BE49-F238E27FC236}">
                <a16:creationId xmlns:a16="http://schemas.microsoft.com/office/drawing/2014/main" id="{DE4E5113-B3D0-40F8-9F39-B2C2BF92A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3978" y="886862"/>
            <a:ext cx="5054517" cy="5097085"/>
          </a:xfrm>
          <a:prstGeom prst="rect">
            <a:avLst/>
          </a:prstGeom>
          <a:noFill/>
          <a:ln w="6350" cap="sq" cmpd="sng" algn="ctr">
            <a:solidFill>
              <a:schemeClr val="tx1">
                <a:lumMod val="75000"/>
                <a:lumOff val="25000"/>
              </a:schemeClr>
            </a:solidFill>
            <a:prstDash val="solid"/>
            <a:miter lim="800000"/>
          </a:ln>
          <a:effectLst/>
        </p:spPr>
      </p:sp>
      <p:pic>
        <p:nvPicPr>
          <p:cNvPr id="3" name="Picture 2">
            <a:extLst>
              <a:ext uri="{FF2B5EF4-FFF2-40B4-BE49-F238E27FC236}">
                <a16:creationId xmlns:a16="http://schemas.microsoft.com/office/drawing/2014/main" id="{DF08503F-DF99-7C4C-A5C2-74B418DD4918}"/>
              </a:ext>
            </a:extLst>
          </p:cNvPr>
          <p:cNvPicPr>
            <a:picLocks noChangeAspect="1"/>
          </p:cNvPicPr>
          <p:nvPr/>
        </p:nvPicPr>
        <p:blipFill>
          <a:blip r:embed="rId2"/>
          <a:stretch>
            <a:fillRect/>
          </a:stretch>
        </p:blipFill>
        <p:spPr>
          <a:xfrm>
            <a:off x="1221733" y="1206902"/>
            <a:ext cx="4379006" cy="4457005"/>
          </a:xfrm>
          <a:prstGeom prst="rect">
            <a:avLst/>
          </a:prstGeom>
        </p:spPr>
      </p:pic>
      <p:sp>
        <p:nvSpPr>
          <p:cNvPr id="57" name="Content Placeholder 7">
            <a:extLst>
              <a:ext uri="{FF2B5EF4-FFF2-40B4-BE49-F238E27FC236}">
                <a16:creationId xmlns:a16="http://schemas.microsoft.com/office/drawing/2014/main" id="{1F8D73CB-FFFA-41BC-B115-317C745C59CA}"/>
              </a:ext>
            </a:extLst>
          </p:cNvPr>
          <p:cNvSpPr>
            <a:spLocks noGrp="1"/>
          </p:cNvSpPr>
          <p:nvPr>
            <p:ph idx="1"/>
          </p:nvPr>
        </p:nvSpPr>
        <p:spPr>
          <a:xfrm>
            <a:off x="6579450" y="2538919"/>
            <a:ext cx="4957554" cy="3496120"/>
          </a:xfrm>
        </p:spPr>
        <p:txBody>
          <a:bodyPr>
            <a:normAutofit/>
          </a:bodyPr>
          <a:lstStyle/>
          <a:p>
            <a:r>
              <a:rPr lang="en-US" dirty="0"/>
              <a:t>We had taken March 17 because after March 17</a:t>
            </a:r>
            <a:r>
              <a:rPr lang="en-US" baseline="30000" dirty="0"/>
              <a:t>th</a:t>
            </a:r>
            <a:r>
              <a:rPr lang="en-US" dirty="0"/>
              <a:t> we could see exponential increase in the cases. </a:t>
            </a:r>
          </a:p>
          <a:p>
            <a:r>
              <a:rPr lang="en-US" dirty="0"/>
              <a:t>Attributes related to population and disease are considered to have significant relation to the model in case of p-value</a:t>
            </a:r>
          </a:p>
          <a:p>
            <a:r>
              <a:rPr lang="en-US" dirty="0"/>
              <a:t>Again </a:t>
            </a:r>
            <a:r>
              <a:rPr lang="en-US" dirty="0" err="1"/>
              <a:t>Asain</a:t>
            </a:r>
            <a:r>
              <a:rPr lang="en-US" dirty="0"/>
              <a:t> Race, Other Race, Two or More Race has high significant percentage of r-squared value compared to other attributes.</a:t>
            </a:r>
          </a:p>
        </p:txBody>
      </p:sp>
    </p:spTree>
    <p:extLst>
      <p:ext uri="{BB962C8B-B14F-4D97-AF65-F5344CB8AC3E}">
        <p14:creationId xmlns:p14="http://schemas.microsoft.com/office/powerpoint/2010/main" val="42440602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otalTime>113</TotalTime>
  <Words>1947</Words>
  <Application>Microsoft Macintosh PowerPoint</Application>
  <PresentationFormat>Widescreen</PresentationFormat>
  <Paragraphs>303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Century Gothic</vt:lpstr>
      <vt:lpstr>Garamond</vt:lpstr>
      <vt:lpstr>Savon</vt:lpstr>
      <vt:lpstr>A Study on the dataset of Covid - 19</vt:lpstr>
      <vt:lpstr>PowerPoint Presentation</vt:lpstr>
      <vt:lpstr>Introduction</vt:lpstr>
      <vt:lpstr>Dataset Details</vt:lpstr>
      <vt:lpstr>Features included in the dataset</vt:lpstr>
      <vt:lpstr>Linear Regression</vt:lpstr>
      <vt:lpstr>Multiple Linear Regression</vt:lpstr>
      <vt:lpstr>Dataset Analysis till Feb 29</vt:lpstr>
      <vt:lpstr>Dataset Analysis till Mar 17</vt:lpstr>
      <vt:lpstr>Dataset Analysis till Mar 31</vt:lpstr>
      <vt:lpstr>Dataset Analysis till Apr 19</vt:lpstr>
      <vt:lpstr>Regression Analysis</vt:lpstr>
      <vt:lpstr>Next Steps:</vt:lpstr>
      <vt:lpstr>Ensemble learning</vt:lpstr>
      <vt:lpstr>Decision Tree Regressor</vt:lpstr>
      <vt:lpstr>Random Forest Regressor</vt:lpstr>
      <vt:lpstr>Bagging Regressor</vt:lpstr>
      <vt:lpstr>Additional Steps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Study on the dataset of Covid - 19</dc:title>
  <dc:creator>Thoguluva Janardhanan, Monesa</dc:creator>
  <cp:lastModifiedBy>Thoguluva Janardhanan, Monesa</cp:lastModifiedBy>
  <cp:revision>6</cp:revision>
  <dcterms:created xsi:type="dcterms:W3CDTF">2020-04-24T18:35:30Z</dcterms:created>
  <dcterms:modified xsi:type="dcterms:W3CDTF">2020-04-24T20:28:31Z</dcterms:modified>
</cp:coreProperties>
</file>